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1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0"/>
            <a:ext cx="9144000" cy="46913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cxnSp>
        <p:nvCxnSpPr>
          <p:cNvPr id="9" name="Shape 9"/>
          <p:cNvCxnSpPr/>
          <p:nvPr/>
        </p:nvCxnSpPr>
        <p:spPr>
          <a:xfrm>
            <a:off x="0" y="4662139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4836035"/>
            <a:ext cx="7772400" cy="103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 sz="3600"/>
            </a:lvl1pPr>
            <a:lvl2pPr rtl="0">
              <a:defRPr sz="3600"/>
            </a:lvl2pPr>
            <a:lvl3pPr rtl="0">
              <a:defRPr sz="3600"/>
            </a:lvl3pPr>
            <a:lvl4pPr rtl="0">
              <a:defRPr sz="3600"/>
            </a:lvl4pPr>
            <a:lvl5pPr rtl="0">
              <a:defRPr sz="3600"/>
            </a:lvl5pPr>
            <a:lvl6pPr rtl="0">
              <a:defRPr sz="3600"/>
            </a:lvl6pPr>
            <a:lvl7pPr rtl="0">
              <a:defRPr sz="3600"/>
            </a:lvl7pPr>
            <a:lvl8pPr rtl="0">
              <a:defRPr sz="3600"/>
            </a:lvl8pPr>
            <a:lvl9pPr rtl="0">
              <a:defRPr sz="3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cxnSp>
        <p:nvCxnSpPr>
          <p:cNvPr id="25" name="Shape 25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>
                <a:solidFill>
                  <a:schemeClr val="dk2"/>
                </a:solidFill>
              </a:defRPr>
            </a:lvl1pPr>
            <a:lvl2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>
                <a:solidFill>
                  <a:schemeClr val="dk2"/>
                </a:solidFill>
              </a:defRPr>
            </a:lvl2pPr>
            <a:lvl3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>
                <a:solidFill>
                  <a:schemeClr val="dk2"/>
                </a:solidFill>
              </a:defRPr>
            </a:lvl3pPr>
            <a:lvl4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>
                <a:solidFill>
                  <a:schemeClr val="dk2"/>
                </a:solidFill>
              </a:defRPr>
            </a:lvl4pPr>
            <a:lvl5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>
                <a:solidFill>
                  <a:schemeClr val="dk2"/>
                </a:solidFill>
              </a:defRPr>
            </a:lvl5pPr>
            <a:lvl6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>
                <a:solidFill>
                  <a:schemeClr val="dk2"/>
                </a:solidFill>
              </a:defRPr>
            </a:lvl6pPr>
            <a:lvl7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>
                <a:solidFill>
                  <a:schemeClr val="dk2"/>
                </a:solidFill>
              </a:defRPr>
            </a:lvl7pPr>
            <a:lvl8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>
                <a:solidFill>
                  <a:schemeClr val="dk2"/>
                </a:solidFill>
              </a:defRPr>
            </a:lvl8pPr>
            <a:lvl9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/>
          <p:nvPr/>
        </p:nvSpPr>
        <p:spPr>
          <a:xfrm>
            <a:off x="4274" y="0"/>
            <a:ext cx="9144000" cy="58752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cxnSp>
        <p:nvCxnSpPr>
          <p:cNvPr id="30" name="Shape 30"/>
          <p:cNvCxnSpPr/>
          <p:nvPr/>
        </p:nvCxnSpPr>
        <p:spPr>
          <a:xfrm>
            <a:off x="0" y="5845828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  <a:ln w="9525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spAutoFit/>
          </a:bodyPr>
          <a:lstStyle/>
          <a:p>
            <a:pPr algn="ctr">
              <a:buNone/>
            </a:pPr>
            <a:r>
              <a:rPr lang="en" sz="4800" b="0">
                <a:latin typeface="Times New Roman"/>
                <a:ea typeface="Times New Roman"/>
                <a:cs typeface="Times New Roman"/>
                <a:sym typeface="Times New Roman"/>
              </a:rPr>
              <a:t>WVU Recycling Capstone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685800" y="4836035"/>
            <a:ext cx="8395199" cy="19476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importance of geospatial principles in creating effective and mutually beneficial neogeography projects for students and stakeholders </a:t>
            </a:r>
            <a:r>
              <a:rPr lang="en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</p:txBody>
      </p:sp>
      <p:sp>
        <p:nvSpPr>
          <p:cNvPr id="53" name="Shape 53"/>
          <p:cNvSpPr/>
          <p:nvPr/>
        </p:nvSpPr>
        <p:spPr>
          <a:xfrm>
            <a:off x="4569840" y="499293"/>
            <a:ext cx="4160119" cy="312108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54" name="Shape 54"/>
          <p:cNvSpPr/>
          <p:nvPr/>
        </p:nvSpPr>
        <p:spPr>
          <a:xfrm>
            <a:off x="507754" y="198376"/>
            <a:ext cx="2430605" cy="372291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55" name="Shape 55"/>
          <p:cNvSpPr/>
          <p:nvPr/>
        </p:nvSpPr>
        <p:spPr>
          <a:xfrm>
            <a:off x="3116425" y="1569934"/>
            <a:ext cx="1334399" cy="793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  <a:ln w="9525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spAutoFit/>
          </a:bodyPr>
          <a:lstStyle/>
          <a:p>
            <a:pPr lvl="0" algn="ctr">
              <a:buClr>
                <a:srgbClr val="000000"/>
              </a:buClr>
              <a:buSzPct val="25000"/>
              <a:buFont typeface="Arial"/>
              <a:buNone/>
            </a:pPr>
            <a:r>
              <a:rPr lang="en" sz="4800"/>
              <a:t>Approach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subTitle" idx="1"/>
          </p:nvPr>
        </p:nvSpPr>
        <p:spPr>
          <a:xfrm>
            <a:off x="685800" y="4836035"/>
            <a:ext cx="7772400" cy="10325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b="1">
                <a:solidFill>
                  <a:srgbClr val="000000"/>
                </a:solidFill>
              </a:rPr>
              <a:t>Geo-tagged photos of recycling locations</a:t>
            </a:r>
          </a:p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b="1">
                <a:solidFill>
                  <a:srgbClr val="000000"/>
                </a:solidFill>
              </a:rPr>
              <a:t>Upload to Google Maps via Panaramo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Foundation for ARC GIS Analysis</a:t>
            </a:r>
          </a:p>
        </p:txBody>
      </p:sp>
      <p:sp>
        <p:nvSpPr>
          <p:cNvPr id="115" name="Shape 115"/>
          <p:cNvSpPr/>
          <p:nvPr/>
        </p:nvSpPr>
        <p:spPr>
          <a:xfrm>
            <a:off x="293447" y="412038"/>
            <a:ext cx="2733005" cy="354741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16" name="Shape 116"/>
          <p:cNvSpPr txBox="1"/>
          <p:nvPr/>
        </p:nvSpPr>
        <p:spPr>
          <a:xfrm>
            <a:off x="3218925" y="930375"/>
            <a:ext cx="5630699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 sz="2400">
                <a:solidFill>
                  <a:srgbClr val="F3F3F3"/>
                </a:solidFill>
              </a:rPr>
              <a:t>Attributes: </a:t>
            </a:r>
          </a:p>
          <a:p>
            <a:pPr lvl="0" rtl="0">
              <a:buNone/>
            </a:pPr>
            <a:r>
              <a:rPr lang="en" sz="2400">
                <a:solidFill>
                  <a:srgbClr val="F3F3F3"/>
                </a:solidFill>
              </a:rPr>
              <a:t>Type of Disposal, Type of Stakeholder, Who, What, When, Where, Why, Location, Destination, Jurisdiction, Regulation, Market, Target User 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  <a:ln w="9525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spAutoFit/>
          </a:bodyPr>
          <a:lstStyle/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ubTitle" idx="1"/>
          </p:nvPr>
        </p:nvSpPr>
        <p:spPr>
          <a:xfrm>
            <a:off x="685799" y="4688775"/>
            <a:ext cx="7772400" cy="10325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algn="ctr"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Downtown Map</a:t>
            </a:r>
          </a:p>
        </p:txBody>
      </p:sp>
      <p:sp>
        <p:nvSpPr>
          <p:cNvPr id="123" name="Shape 123"/>
          <p:cNvSpPr/>
          <p:nvPr/>
        </p:nvSpPr>
        <p:spPr>
          <a:xfrm>
            <a:off x="1082125" y="141461"/>
            <a:ext cx="6979747" cy="44622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24" name="Shape 124"/>
          <p:cNvSpPr/>
          <p:nvPr/>
        </p:nvSpPr>
        <p:spPr>
          <a:xfrm>
            <a:off x="468800" y="5238645"/>
            <a:ext cx="2289116" cy="151886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25" name="Shape 125"/>
          <p:cNvSpPr/>
          <p:nvPr/>
        </p:nvSpPr>
        <p:spPr>
          <a:xfrm>
            <a:off x="6400796" y="5209558"/>
            <a:ext cx="2239354" cy="14876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126" name="Shape 126"/>
          <p:cNvSpPr/>
          <p:nvPr/>
        </p:nvSpPr>
        <p:spPr>
          <a:xfrm>
            <a:off x="3405267" y="5209558"/>
            <a:ext cx="2333465" cy="154795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  <a:ln w="9525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spAutoFit/>
          </a:bodyPr>
          <a:lstStyle/>
          <a:p>
            <a:pPr lvl="0" algn="ctr">
              <a:buClr>
                <a:srgbClr val="000000"/>
              </a:buClr>
              <a:buSzPct val="25000"/>
              <a:buFont typeface="Arial"/>
              <a:buNone/>
            </a:pPr>
            <a:r>
              <a:rPr lang="en" sz="4800"/>
              <a:t>Results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subTitle" idx="1"/>
          </p:nvPr>
        </p:nvSpPr>
        <p:spPr>
          <a:xfrm>
            <a:off x="685800" y="4836035"/>
            <a:ext cx="7772400" cy="19157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b="1">
                <a:solidFill>
                  <a:srgbClr val="000000"/>
                </a:solidFill>
              </a:rPr>
              <a:t>Visually shows gaps in service for students</a:t>
            </a:r>
          </a:p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b="1">
                <a:solidFill>
                  <a:srgbClr val="000000"/>
                </a:solidFill>
              </a:rPr>
              <a:t>"Students as citizens"</a:t>
            </a:r>
          </a:p>
          <a:p>
            <a:pPr lvl="0">
              <a:buClr>
                <a:srgbClr val="000000"/>
              </a:buClr>
              <a:buSzPct val="36666"/>
              <a:buFont typeface="Arial"/>
              <a:buNone/>
            </a:pPr>
            <a:r>
              <a:rPr lang="en" b="1">
                <a:solidFill>
                  <a:srgbClr val="000000"/>
                </a:solidFill>
              </a:rPr>
              <a:t>Bridge between city and university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  <a:ln w="9525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spAutoFit/>
          </a:bodyPr>
          <a:lstStyle/>
          <a:p>
            <a:pPr lvl="0" algn="ctr">
              <a:buClr>
                <a:srgbClr val="000000"/>
              </a:buClr>
              <a:buSzPct val="25000"/>
              <a:buFont typeface="Arial"/>
              <a:buNone/>
            </a:pPr>
            <a:r>
              <a:rPr lang="en" sz="4800"/>
              <a:t>Continue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subTitle" idx="1"/>
          </p:nvPr>
        </p:nvSpPr>
        <p:spPr>
          <a:xfrm>
            <a:off x="685800" y="4836035"/>
            <a:ext cx="7772400" cy="10325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Next year Capstone Students continue work </a:t>
            </a:r>
          </a:p>
          <a:p>
            <a:endParaRPr/>
          </a:p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Be a Capstone project mentor!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  <a:ln w="9525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spAutoFit/>
          </a:bodyPr>
          <a:lstStyle/>
          <a:p>
            <a:pPr lvl="0" algn="ctr">
              <a:buClr>
                <a:srgbClr val="000000"/>
              </a:buClr>
              <a:buSzPct val="25000"/>
              <a:buFont typeface="Arial"/>
              <a:buNone/>
            </a:pPr>
            <a:r>
              <a:rPr lang="en" sz="4800"/>
              <a:t>QUESTIONS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subTitle" idx="1"/>
          </p:nvPr>
        </p:nvSpPr>
        <p:spPr>
          <a:xfrm>
            <a:off x="685800" y="4836035"/>
            <a:ext cx="7772400" cy="10325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algn="ctr">
              <a:buClr>
                <a:srgbClr val="000000"/>
              </a:buClr>
              <a:buSzPct val="25000"/>
              <a:buFont typeface="Arial"/>
              <a:buNone/>
            </a:pPr>
            <a:r>
              <a:rPr lang="en" sz="4800" b="1"/>
              <a:t>FEEDBACK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  <a:ln w="9525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spAutoFit/>
          </a:bodyPr>
          <a:lstStyle/>
          <a:p>
            <a:pPr lvl="0" algn="ctr">
              <a:buClr>
                <a:srgbClr val="000000"/>
              </a:buClr>
              <a:buSzPct val="30555"/>
              <a:buFont typeface="Arial"/>
              <a:buNone/>
            </a:pPr>
            <a:r>
              <a:rPr lang="en" sz="3600" b="0">
                <a:latin typeface="Times New Roman"/>
                <a:ea typeface="Times New Roman"/>
                <a:cs typeface="Times New Roman"/>
                <a:sym typeface="Times New Roman"/>
              </a:rPr>
              <a:t>WVU Political Science Senior Capstone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-13837" y="4836035"/>
            <a:ext cx="8687400" cy="18321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Professor: Dr. Hunter</a:t>
            </a:r>
          </a:p>
          <a:p>
            <a:pPr lvl="0" rtl="0"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Mentor: Barbara L. MacLennan, </a:t>
            </a:r>
            <a:r>
              <a:rPr lang="en" sz="1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WVU Geology &amp; Geography graduate student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Project Leader: Carrie Whitehurst, </a:t>
            </a:r>
            <a:r>
              <a:rPr lang="en" sz="1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WVU Political Science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undergraduate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Project Liaison: Adam Trunzo,</a:t>
            </a:r>
            <a:r>
              <a:rPr lang="en" sz="1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WVU Political Science undergraduate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Bailey Fallon,</a:t>
            </a:r>
            <a:r>
              <a:rPr lang="en" sz="1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WVU Political Science undergraduate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Eric Martin,</a:t>
            </a:r>
            <a:r>
              <a:rPr lang="en" sz="1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WVU Political Science undergraduate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Kevin Randle,</a:t>
            </a:r>
            <a:r>
              <a:rPr lang="en" sz="1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WVU Political Science undergraduate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62" name="Shape 62"/>
          <p:cNvSpPr/>
          <p:nvPr/>
        </p:nvSpPr>
        <p:spPr>
          <a:xfrm>
            <a:off x="914400" y="434137"/>
            <a:ext cx="7543800" cy="28289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  <a:ln w="9525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Clr>
                <a:srgbClr val="000000"/>
              </a:buClr>
              <a:buSzPct val="25000"/>
              <a:buFont typeface="Arial"/>
              <a:buNone/>
            </a:pPr>
            <a:r>
              <a:rPr lang="en" sz="4800"/>
              <a:t>Senior Capstone Projects</a:t>
            </a:r>
          </a:p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/>
              <a:t>Give students real world experience</a:t>
            </a:r>
          </a:p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/>
              <a:t>Provide resume building</a:t>
            </a:r>
          </a:p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/>
              <a:t>Build community</a:t>
            </a:r>
          </a:p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/>
              <a:t>Make a university look good</a:t>
            </a:r>
          </a:p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685800" y="4836035"/>
            <a:ext cx="7772400" cy="10325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b="1">
                <a:solidFill>
                  <a:srgbClr val="000000"/>
                </a:solidFill>
              </a:rPr>
              <a:t>Ineffectual</a:t>
            </a:r>
          </a:p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b="1">
                <a:solidFill>
                  <a:srgbClr val="000000"/>
                </a:solidFill>
              </a:rPr>
              <a:t>Time-consuming</a:t>
            </a:r>
          </a:p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b="1">
                <a:solidFill>
                  <a:srgbClr val="000000"/>
                </a:solidFill>
              </a:rPr>
              <a:t>Disorganized</a:t>
            </a:r>
          </a:p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b="1">
                <a:solidFill>
                  <a:srgbClr val="000000"/>
                </a:solidFill>
              </a:rPr>
              <a:t>Frustrating</a:t>
            </a:r>
          </a:p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b="1">
                <a:solidFill>
                  <a:srgbClr val="000000"/>
                </a:solidFill>
              </a:rPr>
              <a:t>Grunt Labor</a:t>
            </a:r>
            <a:r>
              <a:rPr lang="en" sz="2400">
                <a:solidFill>
                  <a:srgbClr val="000000"/>
                </a:solidFill>
              </a:rPr>
              <a:t>  </a:t>
            </a:r>
          </a:p>
          <a:p>
            <a:endParaRPr/>
          </a:p>
        </p:txBody>
      </p:sp>
      <p:cxnSp>
        <p:nvCxnSpPr>
          <p:cNvPr id="69" name="Shape 69"/>
          <p:cNvCxnSpPr/>
          <p:nvPr/>
        </p:nvCxnSpPr>
        <p:spPr>
          <a:xfrm>
            <a:off x="484375" y="4582250"/>
            <a:ext cx="4228500" cy="15300"/>
          </a:xfrm>
          <a:prstGeom prst="straightConnector1">
            <a:avLst/>
          </a:prstGeom>
          <a:noFill/>
          <a:ln w="76200" cap="flat">
            <a:solidFill>
              <a:schemeClr val="lt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0" name="Shape 70"/>
          <p:cNvSpPr/>
          <p:nvPr/>
        </p:nvSpPr>
        <p:spPr>
          <a:xfrm>
            <a:off x="4743700" y="4836035"/>
            <a:ext cx="3959400" cy="1722300"/>
          </a:xfrm>
          <a:prstGeom prst="flowChartAlternateProcess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71" name="Shape 71"/>
          <p:cNvSpPr txBox="1"/>
          <p:nvPr/>
        </p:nvSpPr>
        <p:spPr>
          <a:xfrm>
            <a:off x="5089675" y="5028175"/>
            <a:ext cx="3505799" cy="13607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None/>
            </a:pPr>
            <a:r>
              <a:rPr lang="en" sz="3000" b="1"/>
              <a:t>Good</a:t>
            </a:r>
          </a:p>
          <a:p>
            <a:pPr algn="ctr">
              <a:buNone/>
            </a:pPr>
            <a:r>
              <a:rPr lang="en" sz="3000" b="1"/>
              <a:t>PROJECT MANAGEMENT</a:t>
            </a:r>
          </a:p>
        </p:txBody>
      </p:sp>
      <p:sp>
        <p:nvSpPr>
          <p:cNvPr id="72" name="Shape 72"/>
          <p:cNvSpPr/>
          <p:nvPr/>
        </p:nvSpPr>
        <p:spPr>
          <a:xfrm>
            <a:off x="3317775" y="5339825"/>
            <a:ext cx="914400" cy="914400"/>
          </a:xfrm>
          <a:prstGeom prst="mathNotEqual">
            <a:avLst>
              <a:gd name="adj1" fmla="val 23520"/>
              <a:gd name="adj2" fmla="val 6600000"/>
              <a:gd name="adj3" fmla="val 1176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ctrTitle"/>
          </p:nvPr>
        </p:nvSpPr>
        <p:spPr>
          <a:xfrm>
            <a:off x="781550" y="2329800"/>
            <a:ext cx="7772400" cy="2198400"/>
          </a:xfrm>
          <a:prstGeom prst="rect">
            <a:avLst/>
          </a:prstGeom>
          <a:ln w="9525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4800"/>
              <a:t>Mentor</a:t>
            </a:r>
          </a:p>
          <a:p>
            <a:pPr lvl="0" algn="ctr" rtl="0">
              <a:buClr>
                <a:srgbClr val="000000"/>
              </a:buClr>
              <a:buSzPct val="25000"/>
              <a:buFont typeface="Arial"/>
              <a:buNone/>
            </a:pPr>
            <a:r>
              <a:rPr lang="en" sz="4800"/>
              <a:t> Working Relationship</a:t>
            </a:r>
          </a:p>
          <a:p>
            <a:pPr lvl="0" algn="ctr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/>
              <a:t>'hybrid social marketing'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685800" y="4836035"/>
            <a:ext cx="7772400" cy="10325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rPr lang="en" b="1">
                <a:solidFill>
                  <a:srgbClr val="000000"/>
                </a:solidFill>
              </a:rPr>
              <a:t>Be vested</a:t>
            </a:r>
          </a:p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Professional expectations and behavior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rPr lang="en" b="1">
                <a:solidFill>
                  <a:srgbClr val="000000"/>
                </a:solidFill>
              </a:rPr>
              <a:t>"Invoiced" sub-contractors </a:t>
            </a:r>
          </a:p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b="1">
                <a:solidFill>
                  <a:srgbClr val="000000"/>
                </a:solidFill>
              </a:rPr>
              <a:t>Increasing student recycling is $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  <a:ln w="9525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spAutoFit/>
          </a:bodyPr>
          <a:lstStyle/>
          <a:p>
            <a:pPr lvl="0" algn="ctr" rtl="0">
              <a:buClr>
                <a:srgbClr val="000000"/>
              </a:buClr>
              <a:buSzPct val="25000"/>
              <a:buFont typeface="Arial"/>
              <a:buNone/>
            </a:pPr>
            <a:r>
              <a:rPr lang="en" sz="4800"/>
              <a:t>Approach</a:t>
            </a:r>
          </a:p>
          <a:p>
            <a:pPr lvl="0" algn="ctr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' Use what you have' philosophy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685800" y="4836035"/>
            <a:ext cx="7772400" cy="10325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rPr lang="en" b="1">
                <a:solidFill>
                  <a:srgbClr val="000000"/>
                </a:solidFill>
              </a:rPr>
              <a:t>Work with students strengths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rPr lang="en" b="1">
                <a:solidFill>
                  <a:srgbClr val="000000"/>
                </a:solidFill>
              </a:rPr>
              <a:t>Provide background information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rPr lang="en" b="1">
                <a:solidFill>
                  <a:srgbClr val="000000"/>
                </a:solidFill>
              </a:rPr>
              <a:t>Listen to the project team - 'student lens'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rPr lang="en" b="1">
                <a:solidFill>
                  <a:srgbClr val="000000"/>
                </a:solidFill>
              </a:rPr>
              <a:t>Don't hold punches about stakeholders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1886900" y="171493"/>
            <a:ext cx="5657524" cy="424405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53650" y="4830375"/>
            <a:ext cx="8854800" cy="16385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rPr lang="en" b="1">
                <a:solidFill>
                  <a:srgbClr val="000000"/>
                </a:solidFill>
              </a:rPr>
              <a:t>EVERYONE/NO ONE can recycle in Mon County</a:t>
            </a:r>
          </a:p>
          <a:p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rPr lang="en" b="1">
                <a:solidFill>
                  <a:srgbClr val="000000"/>
                </a:solidFill>
              </a:rPr>
              <a:t>Scale, MAUP, Ecological Fallacy, 'Policy Sheds'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ctrTitle"/>
          </p:nvPr>
        </p:nvSpPr>
        <p:spPr>
          <a:xfrm>
            <a:off x="685800" y="4659600"/>
            <a:ext cx="7772400" cy="21984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algn="ctr" rtl="0">
              <a:buClr>
                <a:srgbClr val="000000"/>
              </a:buClr>
              <a:buSzPct val="25000"/>
              <a:buFont typeface="Arial"/>
              <a:buNone/>
            </a:pPr>
            <a:r>
              <a:rPr lang="en" sz="4800">
                <a:solidFill>
                  <a:srgbClr val="000000"/>
                </a:solidFill>
              </a:rPr>
              <a:t>IMPACT</a:t>
            </a:r>
          </a:p>
          <a:p>
            <a:pPr algn="ctr">
              <a:buNone/>
            </a:pPr>
            <a:r>
              <a:rPr lang="en"/>
              <a:t>mpact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839025" y="363010"/>
            <a:ext cx="7772400" cy="10325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What's really cool about it is that it will be the ONLY guide like this in the state that is this comprehensive. Since you're not in this industry day-to-day like me, you probably don't see how many people across our state this is going to affect -- although I do believe you guys get how important this is.  Frankly, I am excited to be a part of it. I just emailed Tom Arnold at the City of Morgantown to let him know you guys might be contacting him. ~ Laura Stiller, MCSWA Recycling Coordinator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  <a:ln w="9525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spAutoFit/>
          </a:bodyPr>
          <a:lstStyle/>
          <a:p>
            <a:pPr lvl="0" algn="ctr" rtl="0">
              <a:buClr>
                <a:srgbClr val="000000"/>
              </a:buClr>
              <a:buSzPct val="25000"/>
              <a:buFont typeface="Arial"/>
              <a:buNone/>
            </a:pPr>
            <a:r>
              <a:rPr lang="en" sz="4800"/>
              <a:t>
Capstone</a:t>
            </a:r>
          </a:p>
          <a:p>
            <a:pPr lvl="0" algn="ctr">
              <a:buClr>
                <a:srgbClr val="000000"/>
              </a:buClr>
              <a:buSzPct val="25000"/>
              <a:buFont typeface="Arial"/>
              <a:buNone/>
            </a:pPr>
            <a:r>
              <a:rPr lang="en" sz="4800"/>
              <a:t>Working Relationship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subTitle" idx="1"/>
          </p:nvPr>
        </p:nvSpPr>
        <p:spPr>
          <a:xfrm>
            <a:off x="685800" y="4836035"/>
            <a:ext cx="7772400" cy="16385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b="1">
                <a:solidFill>
                  <a:srgbClr val="000000"/>
                </a:solidFill>
              </a:rPr>
              <a:t>Treat project like a job</a:t>
            </a:r>
          </a:p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b="1">
                <a:solidFill>
                  <a:srgbClr val="000000"/>
                </a:solidFill>
              </a:rPr>
              <a:t>Be open-minded</a:t>
            </a:r>
          </a:p>
          <a:p>
            <a:pPr lvl="0">
              <a:buClr>
                <a:srgbClr val="000000"/>
              </a:buClr>
              <a:buSzPct val="36666"/>
              <a:buFont typeface="Arial"/>
              <a:buNone/>
            </a:pPr>
            <a:r>
              <a:rPr lang="en" b="1">
                <a:solidFill>
                  <a:srgbClr val="000000"/>
                </a:solidFill>
              </a:rPr>
              <a:t>Listen, but provide input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  <a:ln w="9525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spAutoFit/>
          </a:bodyPr>
          <a:lstStyle/>
          <a:p>
            <a:pPr lvl="0" algn="ctr">
              <a:buClr>
                <a:srgbClr val="000000"/>
              </a:buClr>
              <a:buSzPct val="25000"/>
              <a:buFont typeface="Arial"/>
              <a:buNone/>
            </a:pPr>
            <a:r>
              <a:rPr lang="en" sz="4800"/>
              <a:t>Project Problem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ubTitle" idx="1"/>
          </p:nvPr>
        </p:nvSpPr>
        <p:spPr>
          <a:xfrm>
            <a:off x="685800" y="4836035"/>
            <a:ext cx="7772400" cy="15174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rPr lang="en" b="1">
                <a:solidFill>
                  <a:srgbClr val="000000"/>
                </a:solidFill>
              </a:rPr>
              <a:t>WVU recycling but no one knows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rPr lang="en" b="1">
                <a:solidFill>
                  <a:srgbClr val="000000"/>
                </a:solidFill>
              </a:rPr>
              <a:t>Fuzzy, unclear jurisdictions</a:t>
            </a:r>
          </a:p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b="1">
                <a:solidFill>
                  <a:srgbClr val="000000"/>
                </a:solidFill>
              </a:rPr>
              <a:t>Gaps in student service</a:t>
            </a:r>
          </a:p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b="1">
                <a:solidFill>
                  <a:srgbClr val="000000"/>
                </a:solidFill>
              </a:rPr>
              <a:t>No one knows location/types of bins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401</Words>
  <Application>Microsoft Office PowerPoint</Application>
  <PresentationFormat>On-screen Show (4:3)</PresentationFormat>
  <Paragraphs>70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/>
      <vt:lpstr/>
      <vt:lpstr>WVU Recycling Capstone</vt:lpstr>
      <vt:lpstr>WVU Political Science Senior Capstone</vt:lpstr>
      <vt:lpstr>Senior Capstone Projects Give students real world experience Provide resume building Build community Make a university look good </vt:lpstr>
      <vt:lpstr>Mentor  Working Relationship 'hybrid social marketing'</vt:lpstr>
      <vt:lpstr>Approach ' Use what you have' philosophy</vt:lpstr>
      <vt:lpstr>Slide 6</vt:lpstr>
      <vt:lpstr>IMPACT mpact</vt:lpstr>
      <vt:lpstr>
Capstone Working Relationship</vt:lpstr>
      <vt:lpstr>Project Problem</vt:lpstr>
      <vt:lpstr>Approach</vt:lpstr>
      <vt:lpstr>Slide 11</vt:lpstr>
      <vt:lpstr>Results</vt:lpstr>
      <vt:lpstr>Continue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WVU Recycling Capstone</dc:title>
  <dc:creator>Barb</dc:creator>
  <cp:lastModifiedBy>Barb</cp:lastModifiedBy>
  <cp:revision>1</cp:revision>
  <dcterms:modified xsi:type="dcterms:W3CDTF">2012-05-09T00:43:55Z</dcterms:modified>
</cp:coreProperties>
</file>