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5"/>
  </p:notesMasterIdLst>
  <p:handoutMasterIdLst>
    <p:handoutMasterId r:id="rId26"/>
  </p:handoutMasterIdLst>
  <p:sldIdLst>
    <p:sldId id="364" r:id="rId2"/>
    <p:sldId id="398" r:id="rId3"/>
    <p:sldId id="397" r:id="rId4"/>
    <p:sldId id="365" r:id="rId5"/>
    <p:sldId id="366" r:id="rId6"/>
    <p:sldId id="367" r:id="rId7"/>
    <p:sldId id="368" r:id="rId8"/>
    <p:sldId id="370" r:id="rId9"/>
    <p:sldId id="391" r:id="rId10"/>
    <p:sldId id="371" r:id="rId11"/>
    <p:sldId id="372" r:id="rId12"/>
    <p:sldId id="373" r:id="rId13"/>
    <p:sldId id="374" r:id="rId14"/>
    <p:sldId id="356" r:id="rId15"/>
    <p:sldId id="392" r:id="rId16"/>
    <p:sldId id="393" r:id="rId17"/>
    <p:sldId id="394" r:id="rId18"/>
    <p:sldId id="355" r:id="rId19"/>
    <p:sldId id="357" r:id="rId20"/>
    <p:sldId id="358" r:id="rId21"/>
    <p:sldId id="361" r:id="rId22"/>
    <p:sldId id="396" r:id="rId23"/>
    <p:sldId id="390" r:id="rId24"/>
  </p:sldIdLst>
  <p:sldSz cx="9144000" cy="6858000" type="screen4x3"/>
  <p:notesSz cx="6950075" cy="92360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46" autoAdjust="0"/>
    <p:restoredTop sz="86429" autoAdjust="0"/>
  </p:normalViewPr>
  <p:slideViewPr>
    <p:cSldViewPr snapToGrid="0" snapToObjects="1">
      <p:cViewPr varScale="1">
        <p:scale>
          <a:sx n="73" d="100"/>
          <a:sy n="73" d="100"/>
        </p:scale>
        <p:origin x="-13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6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435BAA6-41D4-4005-8046-5B07E328F300}" type="datetimeFigureOut">
              <a:rPr lang="en-US"/>
              <a:pPr>
                <a:defRPr/>
              </a:pPr>
              <a:t>5/8/2012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4F47ABA-63FD-4448-8D6F-ABC113942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BD731E9-CB38-4F32-8761-C0888DC1E356}" type="datetimeFigureOut">
              <a:rPr lang="en-US"/>
              <a:pPr>
                <a:defRPr/>
              </a:pPr>
              <a:t>5/8/2012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5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6263"/>
            <a:ext cx="5559425" cy="4157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12B9B31-5B39-4D46-9A22-2B8DF76B4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93CFF7-E04D-4960-BAEE-1045F916C862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74392F-A378-4E07-84DE-D2FEAA9AD763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>
              <a:latin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46C7E0-A2DC-43AD-B5EB-5709E52261BC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F19977-675D-47E9-8330-AF7D67A5C6ED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024272-7690-44C3-8C62-54B0B2B06239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364C66-0B14-4664-808D-ACFBEE0A7843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>
              <a:latin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D0C1DA-E503-446A-97D4-D14E0135DFCE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7C8726-4353-412F-B7AE-86EBD1E989FD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0AA45B-6402-4DEC-BC4F-190C29D9A8CE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8875" y="687388"/>
            <a:ext cx="4586288" cy="3438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54513"/>
            <a:ext cx="5083175" cy="4203700"/>
          </a:xfrm>
          <a:noFill/>
        </p:spPr>
        <p:txBody>
          <a:bodyPr wrap="square" lIns="89356" tIns="44678" rIns="89356" bIns="4467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The ADHS was authorized by Congress to: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13646D-F4B1-47A4-B382-639591F4D53C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3DE9AC-81FA-421C-ACA1-8C2CBEB9FBEE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306F32-FBB2-466D-936C-2B01C5E7BAA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E45A59-D7D7-4A03-9BE6-27E3AFD7C938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>
              <a:latin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440B14-CD38-456A-B63F-E03E5691D490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>
              <a:latin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200F1-F69D-4A80-A855-8256D1EC483F}" type="datetimeFigureOut">
              <a:rPr lang="en-US"/>
              <a:pPr>
                <a:defRPr/>
              </a:pPr>
              <a:t>5/8/2012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899DF-C931-45E6-A92D-854BA7117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76416-C589-4A12-8CC9-38CE6B5C0A50}" type="datetimeFigureOut">
              <a:rPr lang="en-US"/>
              <a:pPr>
                <a:defRPr/>
              </a:pPr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5097F-5E22-47DF-B18D-151FF1855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0F1B9-7EB8-42CC-A887-E170EA9382D2}" type="datetimeFigureOut">
              <a:rPr lang="en-US"/>
              <a:pPr>
                <a:defRPr/>
              </a:pPr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35839-88A6-4E19-98B6-9369569E46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C4927-2BFB-4297-A3AE-F3232D9D6F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E4444-9DB5-4256-A8B9-AB2F699C2B9B}" type="datetimeFigureOut">
              <a:rPr lang="en-US"/>
              <a:pPr>
                <a:defRPr/>
              </a:pPr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02F7C-F66B-4436-AEA1-BF37D15364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/>
            <a:gdLst>
              <a:gd name="T0" fmla="*/ 0 w 2736"/>
              <a:gd name="T1" fmla="*/ 2147483647 h 3648"/>
              <a:gd name="T2" fmla="*/ 1795989939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41935000 h 3648"/>
              <a:gd name="T8" fmla="*/ 1855856217 w 2736"/>
              <a:gd name="T9" fmla="*/ 2147483647 h 3648"/>
              <a:gd name="T10" fmla="*/ 11973255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B2801-074F-48B3-B1DC-8173C6C1A0C3}" type="datetimeFigureOut">
              <a:rPr lang="en-US"/>
              <a:pPr>
                <a:defRPr/>
              </a:pPr>
              <a:t>5/8/2012</a:t>
            </a:fld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21A9B-BA13-4274-B0A4-65491E07D3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E0818-FACB-4F59-8898-248091DBCA10}" type="datetimeFigureOut">
              <a:rPr lang="en-US"/>
              <a:pPr>
                <a:defRPr/>
              </a:pPr>
              <a:t>5/8/2012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84B80-FF72-4AD0-B1EA-A597BDABA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BEFE4-DC52-4A00-9366-18FA252FC20F}" type="datetimeFigureOut">
              <a:rPr lang="en-US"/>
              <a:pPr>
                <a:defRPr/>
              </a:pPr>
              <a:t>5/8/2012</a:t>
            </a:fld>
            <a:endParaRPr lang="en-US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A4831-E296-4C98-A181-0110A2422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B8F5B-799B-4A53-AE2D-570D2B72ADE2}" type="datetimeFigureOut">
              <a:rPr lang="en-US"/>
              <a:pPr>
                <a:defRPr/>
              </a:pPr>
              <a:t>5/8/2012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C8C23-D072-48CF-8907-C2FAC3C01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E3C55-803F-4EFD-8F79-22F7E615A83B}" type="datetimeFigureOut">
              <a:rPr lang="en-US"/>
              <a:pPr>
                <a:defRPr/>
              </a:pPr>
              <a:t>5/8/2012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AC039-DB57-4A61-BC85-79EA9CA0C8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5A053-DA3A-441E-BACA-233BE5713617}" type="datetimeFigureOut">
              <a:rPr lang="en-US"/>
              <a:pPr>
                <a:defRPr/>
              </a:pPr>
              <a:t>5/8/2012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FD0AE-8E14-482C-B4EA-66F8B43DB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964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954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964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954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964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95466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FA6E0-094E-4B3B-9BAD-26F02EFA888E}" type="datetimeFigureOut">
              <a:rPr lang="en-US"/>
              <a:pPr>
                <a:defRPr/>
              </a:pPr>
              <a:t>5/8/2012</a:t>
            </a:fld>
            <a:endParaRPr lang="en-US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D6BD2-6271-4093-A167-3E4AEFEF8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33AEB4-A964-4AF9-A8CA-1AF4DD6BB8AE}" type="datetimeFigureOut">
              <a:rPr lang="en-US"/>
              <a:pPr>
                <a:defRPr/>
              </a:pPr>
              <a:t>5/8/2012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3ED6A5-831C-46B8-808C-124C3EB590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ransition>
    <p:wipe dir="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image" Target="../media/image3.pn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13" Type="http://schemas.openxmlformats.org/officeDocument/2006/relationships/image" Target="../media/image3.png"/><Relationship Id="rId3" Type="http://schemas.openxmlformats.org/officeDocument/2006/relationships/image" Target="../media/image27.gif"/><Relationship Id="rId7" Type="http://schemas.openxmlformats.org/officeDocument/2006/relationships/image" Target="../media/image31.gif"/><Relationship Id="rId12" Type="http://schemas.openxmlformats.org/officeDocument/2006/relationships/image" Target="../media/image36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gif"/><Relationship Id="rId11" Type="http://schemas.openxmlformats.org/officeDocument/2006/relationships/image" Target="../media/image35.gif"/><Relationship Id="rId5" Type="http://schemas.openxmlformats.org/officeDocument/2006/relationships/image" Target="../media/image29.gif"/><Relationship Id="rId10" Type="http://schemas.openxmlformats.org/officeDocument/2006/relationships/image" Target="../media/image34.gif"/><Relationship Id="rId4" Type="http://schemas.openxmlformats.org/officeDocument/2006/relationships/image" Target="../media/image28.gif"/><Relationship Id="rId9" Type="http://schemas.openxmlformats.org/officeDocument/2006/relationships/image" Target="../media/image3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4"/>
          <p:cNvSpPr>
            <a:spLocks noGrp="1" noChangeArrowheads="1"/>
          </p:cNvSpPr>
          <p:nvPr>
            <p:ph type="ctrTitle"/>
          </p:nvPr>
        </p:nvSpPr>
        <p:spPr>
          <a:xfrm>
            <a:off x="482321" y="1162594"/>
            <a:ext cx="8330084" cy="189210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0" dirty="0" smtClean="0">
                <a:solidFill>
                  <a:schemeClr val="tx2">
                    <a:satMod val="200000"/>
                  </a:schemeClr>
                </a:solidFill>
                <a:effectLst>
                  <a:reflection blurRad="12700" endPos="0" dir="5400000" sy="-100000" algn="bl" rotWithShape="0"/>
                </a:effectLst>
              </a:rPr>
              <a:t>A GIS Portal for a Multi-State </a:t>
            </a:r>
            <a:br>
              <a:rPr lang="en-US" sz="3600" b="0" dirty="0" smtClean="0">
                <a:solidFill>
                  <a:schemeClr val="tx2">
                    <a:satMod val="200000"/>
                  </a:schemeClr>
                </a:solidFill>
                <a:effectLst>
                  <a:reflection blurRad="12700" endPos="0" dir="5400000" sy="-100000" algn="bl" rotWithShape="0"/>
                </a:effectLst>
              </a:rPr>
            </a:br>
            <a:r>
              <a:rPr lang="en-US" sz="3600" b="0" dirty="0" smtClean="0">
                <a:solidFill>
                  <a:schemeClr val="tx2">
                    <a:satMod val="200000"/>
                  </a:schemeClr>
                </a:solidFill>
                <a:effectLst>
                  <a:reflection blurRad="12700" endPos="0" dir="5400000" sy="-100000" algn="bl" rotWithShape="0"/>
                </a:effectLst>
              </a:rPr>
              <a:t>Appalachian Development Highway System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38225" y="4381500"/>
            <a:ext cx="7442200" cy="1170214"/>
          </a:xfrm>
        </p:spPr>
        <p:txBody>
          <a:bodyPr>
            <a:normAutofit/>
          </a:bodyPr>
          <a:lstStyle/>
          <a:p>
            <a:pPr algn="r" eaLnBrk="1" fontAlgn="auto" hangingPunct="1">
              <a:lnSpc>
                <a:spcPct val="11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en-US" sz="2400" b="1" i="1" dirty="0" smtClean="0">
                <a:solidFill>
                  <a:schemeClr val="hlink"/>
                </a:solidFill>
              </a:rPr>
              <a:t>Sang </a:t>
            </a:r>
            <a:r>
              <a:rPr lang="en-US" sz="2400" b="1" i="1" dirty="0" err="1" smtClean="0">
                <a:solidFill>
                  <a:schemeClr val="hlink"/>
                </a:solidFill>
              </a:rPr>
              <a:t>Yoo</a:t>
            </a:r>
            <a:r>
              <a:rPr lang="en-US" sz="2400" b="1" i="1" dirty="0" smtClean="0">
                <a:solidFill>
                  <a:schemeClr val="hlink"/>
                </a:solidFill>
              </a:rPr>
              <a:t> </a:t>
            </a:r>
          </a:p>
          <a:p>
            <a:pPr algn="r" eaLnBrk="1" fontAlgn="auto" hangingPunct="1">
              <a:lnSpc>
                <a:spcPct val="11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en-US" sz="2400" b="1" i="1" dirty="0" smtClean="0">
                <a:solidFill>
                  <a:schemeClr val="hlink"/>
                </a:solidFill>
              </a:rPr>
              <a:t>Rahall Transportation Institute</a:t>
            </a:r>
            <a:endParaRPr lang="en-US" sz="2400" b="1" i="1" dirty="0" smtClean="0">
              <a:solidFill>
                <a:schemeClr val="hlink"/>
              </a:solidFill>
            </a:endParaRPr>
          </a:p>
        </p:txBody>
      </p:sp>
      <p:pic>
        <p:nvPicPr>
          <p:cNvPr id="14340" name="Picture 3" descr="ARC color logo PM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763" y="5826125"/>
            <a:ext cx="6619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3152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ADHS GIS PROJECT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828800"/>
            <a:ext cx="3810000" cy="4257675"/>
          </a:xfrm>
        </p:spPr>
        <p:txBody>
          <a:bodyPr/>
          <a:lstStyle/>
          <a:p>
            <a:pPr eaLnBrk="1" hangingPunct="1"/>
            <a:r>
              <a:rPr lang="en-US" sz="2400" smtClean="0"/>
              <a:t>Cost-sharing partner with ARC</a:t>
            </a:r>
          </a:p>
          <a:p>
            <a:pPr eaLnBrk="1" hangingPunct="1"/>
            <a:r>
              <a:rPr lang="en-US" sz="2400" smtClean="0"/>
              <a:t>Portions of 13 States covering Appalachia</a:t>
            </a:r>
          </a:p>
          <a:p>
            <a:pPr eaLnBrk="1" hangingPunct="1"/>
            <a:r>
              <a:rPr lang="en-US" sz="2400" smtClean="0"/>
              <a:t>Phase I - III completed 2002 – 2007</a:t>
            </a:r>
            <a:endParaRPr lang="en-US" altLang="ko-KR" sz="2400" smtClean="0">
              <a:ea typeface="굴림" pitchFamily="50" charset="-127"/>
            </a:endParaRPr>
          </a:p>
          <a:p>
            <a:pPr eaLnBrk="1" hangingPunct="1"/>
            <a:r>
              <a:rPr lang="en-US" sz="2400" smtClean="0">
                <a:ea typeface="굴림" pitchFamily="50" charset="-127"/>
              </a:rPr>
              <a:t>Enhanced phase 2007 - 2010</a:t>
            </a:r>
            <a:endParaRPr lang="en-US" sz="2400" smtClean="0"/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	</a:t>
            </a:r>
          </a:p>
          <a:p>
            <a:pPr eaLnBrk="1" hangingPunct="1"/>
            <a:endParaRPr lang="en-US" sz="2400" smtClean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752600"/>
            <a:ext cx="4567238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3" descr="ARC color logo PM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2763" y="5826125"/>
            <a:ext cx="6619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0" descr="West Virginia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971800"/>
            <a:ext cx="4649788" cy="302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0" y="136525"/>
            <a:ext cx="4429125" cy="7016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latin typeface="Garamond" pitchFamily="18" charset="0"/>
              </a:rPr>
              <a:t>Before the GIS</a:t>
            </a: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4495800" y="2362200"/>
            <a:ext cx="4648200" cy="641350"/>
          </a:xfrm>
          <a:prstGeom prst="rect">
            <a:avLst/>
          </a:prstGeom>
          <a:solidFill>
            <a:srgbClr val="66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latin typeface="Garamond" pitchFamily="18" charset="0"/>
              </a:rPr>
              <a:t>After the GIS</a:t>
            </a:r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6019800" y="914400"/>
            <a:ext cx="1828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State Map</a:t>
            </a:r>
            <a:endParaRPr lang="en-US" sz="1200">
              <a:latin typeface="Times New Roman" pitchFamily="18" charset="0"/>
              <a:cs typeface="Times New Roman" pitchFamily="18" charset="0"/>
            </a:endParaRPr>
          </a:p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24582" name="Rectangle 5"/>
          <p:cNvSpPr>
            <a:spLocks noChangeArrowheads="1"/>
          </p:cNvSpPr>
          <p:nvPr/>
        </p:nvSpPr>
        <p:spPr bwMode="auto">
          <a:xfrm>
            <a:off x="1447800" y="4876800"/>
            <a:ext cx="23622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West Virginia</a:t>
            </a:r>
            <a:endParaRPr lang="en-US" sz="2600" b="1">
              <a:latin typeface="Times New Roman" pitchFamily="18" charset="0"/>
              <a:cs typeface="Times New Roman" pitchFamily="18" charset="0"/>
            </a:endParaRPr>
          </a:p>
          <a:p>
            <a:endParaRPr lang="en-US" sz="2400">
              <a:latin typeface="Times New Roman" pitchFamily="18" charset="0"/>
            </a:endParaRPr>
          </a:p>
        </p:txBody>
      </p:sp>
      <p:pic>
        <p:nvPicPr>
          <p:cNvPr id="24583" name="Picture 8" descr="RTI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25" y="838200"/>
            <a:ext cx="44196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3" descr="ARC color logo PM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2763" y="5826125"/>
            <a:ext cx="6619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287338"/>
            <a:ext cx="4537075" cy="7016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latin typeface="Garamond" pitchFamily="18" charset="0"/>
              </a:rPr>
              <a:t>Before the GIS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4572000" y="2436813"/>
            <a:ext cx="4572000" cy="641350"/>
          </a:xfrm>
          <a:prstGeom prst="rect">
            <a:avLst/>
          </a:prstGeom>
          <a:solidFill>
            <a:srgbClr val="66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latin typeface="Garamond" pitchFamily="18" charset="0"/>
              </a:rPr>
              <a:t>After the GIS</a:t>
            </a:r>
          </a:p>
        </p:txBody>
      </p:sp>
      <p:sp>
        <p:nvSpPr>
          <p:cNvPr id="25604" name="Rectangle 8"/>
          <p:cNvSpPr>
            <a:spLocks noChangeArrowheads="1"/>
          </p:cNvSpPr>
          <p:nvPr/>
        </p:nvSpPr>
        <p:spPr bwMode="auto">
          <a:xfrm>
            <a:off x="5029200" y="733425"/>
            <a:ext cx="3886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Corridor D 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Strip Map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Scale 1 inch = 1 mile</a:t>
            </a:r>
            <a:endParaRPr lang="en-US" sz="1200">
              <a:latin typeface="Times New Roman" pitchFamily="18" charset="0"/>
              <a:cs typeface="Times New Roman" pitchFamily="18" charset="0"/>
            </a:endParaRPr>
          </a:p>
          <a:p>
            <a:endParaRPr lang="en-US" sz="2400">
              <a:latin typeface="Times New Roman" pitchFamily="18" charset="0"/>
            </a:endParaRPr>
          </a:p>
        </p:txBody>
      </p:sp>
      <p:pic>
        <p:nvPicPr>
          <p:cNvPr id="25605" name="Picture 10" descr="RTI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" y="990600"/>
            <a:ext cx="45243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068638"/>
            <a:ext cx="4572000" cy="282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3" descr="ARC color logo PM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2763" y="5826125"/>
            <a:ext cx="6619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Grp="1" noChangeArrowheads="1"/>
          </p:cNvSpPr>
          <p:nvPr>
            <p:ph type="title"/>
          </p:nvPr>
        </p:nvSpPr>
        <p:spPr>
          <a:xfrm>
            <a:off x="609600" y="504825"/>
            <a:ext cx="7924800" cy="762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ko-KR" dirty="0" smtClean="0">
                <a:solidFill>
                  <a:schemeClr val="tx2">
                    <a:satMod val="200000"/>
                  </a:schemeClr>
                </a:solidFill>
                <a:ea typeface="굴림" pitchFamily="34" charset="-127"/>
              </a:rPr>
              <a:t>EADHS.ORG</a:t>
            </a:r>
            <a:endParaRPr lang="en-US" dirty="0" smtClean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838325"/>
            <a:ext cx="3581400" cy="3724275"/>
          </a:xfrm>
        </p:spPr>
        <p:txBody>
          <a:bodyPr/>
          <a:lstStyle/>
          <a:p>
            <a:pPr eaLnBrk="1" hangingPunct="1"/>
            <a:r>
              <a:rPr lang="en-US" altLang="ko-KR" sz="2400" smtClean="0">
                <a:ea typeface="굴림" pitchFamily="50" charset="-127"/>
              </a:rPr>
              <a:t>Web portal for ADHS</a:t>
            </a:r>
          </a:p>
          <a:p>
            <a:pPr eaLnBrk="1" hangingPunct="1"/>
            <a:r>
              <a:rPr lang="en-US" altLang="ko-KR" sz="2400" smtClean="0">
                <a:ea typeface="굴림" pitchFamily="50" charset="-127"/>
              </a:rPr>
              <a:t>Cost to Complete</a:t>
            </a:r>
          </a:p>
          <a:p>
            <a:pPr lvl="1" eaLnBrk="1" hangingPunct="1"/>
            <a:r>
              <a:rPr lang="en-US" altLang="ko-KR" sz="2000" smtClean="0">
                <a:ea typeface="굴림" pitchFamily="50" charset="-127"/>
              </a:rPr>
              <a:t>Internet Map – ESRI ArcGIS Server</a:t>
            </a:r>
            <a:endParaRPr lang="en-US" sz="2000" smtClean="0"/>
          </a:p>
          <a:p>
            <a:pPr lvl="1" eaLnBrk="1" hangingPunct="1"/>
            <a:r>
              <a:rPr lang="en-US" altLang="ko-KR" sz="2000" smtClean="0">
                <a:ea typeface="굴림" pitchFamily="50" charset="-127"/>
              </a:rPr>
              <a:t>Cost Estimate Tables</a:t>
            </a:r>
          </a:p>
          <a:p>
            <a:pPr lvl="1" eaLnBrk="1" hangingPunct="1"/>
            <a:r>
              <a:rPr lang="en-US" altLang="ko-KR" sz="2000" smtClean="0">
                <a:ea typeface="굴림" pitchFamily="50" charset="-127"/>
              </a:rPr>
              <a:t>Cost Tracking</a:t>
            </a:r>
          </a:p>
          <a:p>
            <a:pPr eaLnBrk="1" hangingPunct="1"/>
            <a:r>
              <a:rPr lang="en-US" sz="2400" smtClean="0">
                <a:ea typeface="굴림" pitchFamily="50" charset="-127"/>
              </a:rPr>
              <a:t>Annual Update</a:t>
            </a:r>
            <a:endParaRPr lang="en-US" sz="2400" smtClean="0"/>
          </a:p>
        </p:txBody>
      </p:sp>
      <p:pic>
        <p:nvPicPr>
          <p:cNvPr id="26628" name="Picture 6" descr="EADH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600200"/>
            <a:ext cx="37528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3" descr="ARC color logo PM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2763" y="5826125"/>
            <a:ext cx="6619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ARC color logo PM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763" y="5826125"/>
            <a:ext cx="6619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FED46C"/>
                </a:solidFill>
                <a:latin typeface="Trebuchet MS"/>
                <a:cs typeface="Trebuchet MS"/>
              </a:rPr>
              <a:t>Interactive Mapping Site</a:t>
            </a:r>
            <a:endParaRPr lang="en-US" sz="3200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8676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914400" y="1147763"/>
            <a:ext cx="7248525" cy="520858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ARC color logo PM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763" y="5826125"/>
            <a:ext cx="6619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FED46C"/>
                </a:solidFill>
                <a:latin typeface="Trebuchet MS"/>
                <a:cs typeface="Trebuchet MS"/>
              </a:rPr>
              <a:t>Interactive Mapping Site</a:t>
            </a:r>
            <a:endParaRPr lang="en-US" sz="3200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9700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914400" y="1181100"/>
            <a:ext cx="7248525" cy="51435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ARC color logo PM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763" y="5826125"/>
            <a:ext cx="6619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FED46C"/>
                </a:solidFill>
                <a:latin typeface="Trebuchet MS"/>
                <a:cs typeface="Trebuchet MS"/>
              </a:rPr>
              <a:t>Interactive Mapping Site</a:t>
            </a:r>
            <a:endParaRPr lang="en-US" sz="3200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30724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914400" y="1219200"/>
            <a:ext cx="7248525" cy="506571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ARC color logo PM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763" y="5826125"/>
            <a:ext cx="6619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FED46C"/>
                </a:solidFill>
                <a:latin typeface="Trebuchet MS"/>
                <a:cs typeface="Trebuchet MS"/>
              </a:rPr>
              <a:t>Interactive Mapping Site</a:t>
            </a:r>
            <a:endParaRPr lang="en-US" sz="3200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31748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925513" y="1219200"/>
            <a:ext cx="7227887" cy="506571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ARC color logo PM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763" y="5826125"/>
            <a:ext cx="6619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795338" y="1590675"/>
            <a:ext cx="7626350" cy="4765675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25500" y="512763"/>
            <a:ext cx="7612063" cy="914400"/>
          </a:xfrm>
          <a:prstGeom prst="rect">
            <a:avLst/>
          </a:prstGeom>
        </p:spPr>
        <p:txBody>
          <a:bodyPr/>
          <a:lstStyle/>
          <a:p>
            <a:pPr defTabSz="914400"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ED46C"/>
                </a:solidFill>
                <a:latin typeface="Trebuchet MS"/>
                <a:cs typeface="Trebuchet MS"/>
              </a:rPr>
              <a:t>Table A </a:t>
            </a:r>
            <a:endParaRPr lang="en-US" sz="3200" b="1" spc="-100" dirty="0">
              <a:solidFill>
                <a:schemeClr val="accent3">
                  <a:lumMod val="60000"/>
                  <a:lumOff val="40000"/>
                </a:schemeClr>
              </a:solidFill>
              <a:latin typeface="Trebuchet MS"/>
              <a:ea typeface="+mj-ea"/>
              <a:cs typeface="Trebuchet M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825500" y="512763"/>
            <a:ext cx="7612063" cy="914400"/>
          </a:xfrm>
          <a:prstGeom prst="rect">
            <a:avLst/>
          </a:prstGeom>
        </p:spPr>
        <p:txBody>
          <a:bodyPr/>
          <a:lstStyle/>
          <a:p>
            <a:pPr defTabSz="914400"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ED46C"/>
                </a:solidFill>
                <a:latin typeface="Trebuchet MS"/>
                <a:cs typeface="Trebuchet MS"/>
              </a:rPr>
              <a:t>Table B </a:t>
            </a:r>
            <a:endParaRPr lang="en-US" sz="3200" b="1" spc="-100" dirty="0">
              <a:solidFill>
                <a:schemeClr val="accent3">
                  <a:lumMod val="60000"/>
                  <a:lumOff val="40000"/>
                </a:schemeClr>
              </a:solidFill>
              <a:latin typeface="Trebuchet MS"/>
              <a:ea typeface="+mj-ea"/>
              <a:cs typeface="Trebuchet MS"/>
            </a:endParaRPr>
          </a:p>
        </p:txBody>
      </p:sp>
      <p:pic>
        <p:nvPicPr>
          <p:cNvPr id="33795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8100" y="1254125"/>
            <a:ext cx="9053513" cy="531653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0" y="512763"/>
            <a:ext cx="7612063" cy="6445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Appalachian Regional Commission (ARC)</a:t>
            </a:r>
            <a:endParaRPr lang="en-US" sz="2800" b="1" dirty="0">
              <a:solidFill>
                <a:schemeClr val="accent3">
                  <a:lumMod val="60000"/>
                  <a:lumOff val="40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5888"/>
            <a:ext cx="8229600" cy="4113212"/>
          </a:xfrm>
        </p:spPr>
        <p:txBody>
          <a:bodyPr>
            <a:noAutofit/>
          </a:bodyPr>
          <a:lstStyle/>
          <a:p>
            <a:pPr marL="411480" eaLnBrk="1" fontAlgn="auto" hangingPunct="1">
              <a:spcBef>
                <a:spcPts val="1200"/>
              </a:spcBef>
              <a:spcAft>
                <a:spcPts val="1200"/>
              </a:spcAft>
              <a:buClr>
                <a:schemeClr val="accent3">
                  <a:lumMod val="60000"/>
                  <a:lumOff val="40000"/>
                </a:schemeClr>
              </a:buClr>
              <a:buFont typeface="Wingdings"/>
              <a:buChar char=""/>
              <a:defRPr/>
            </a:pPr>
            <a:r>
              <a:rPr lang="en-US" sz="2000" dirty="0" smtClean="0">
                <a:latin typeface="Georgia"/>
                <a:cs typeface="Georgia"/>
              </a:rPr>
              <a:t>A Regional economic development agency that represents a 	partnership of federal, state, and local government</a:t>
            </a:r>
          </a:p>
          <a:p>
            <a:pPr marL="411480" eaLnBrk="1" fontAlgn="auto" hangingPunct="1">
              <a:spcBef>
                <a:spcPts val="1200"/>
              </a:spcBef>
              <a:spcAft>
                <a:spcPts val="1200"/>
              </a:spcAft>
              <a:buClr>
                <a:schemeClr val="accent3">
                  <a:lumMod val="60000"/>
                  <a:lumOff val="40000"/>
                </a:schemeClr>
              </a:buClr>
              <a:buFont typeface="Wingdings"/>
              <a:buChar char=""/>
              <a:defRPr/>
            </a:pPr>
            <a:r>
              <a:rPr lang="en-US" sz="2000" dirty="0" smtClean="0">
                <a:latin typeface="Georgia"/>
                <a:cs typeface="Georgia"/>
              </a:rPr>
              <a:t>Established by an act of Congress in 1965, ARC is composed of the 	Governors of the 13 Appalachian states and a Federal Co-Chair, 	who is appoint by the President</a:t>
            </a:r>
          </a:p>
          <a:p>
            <a:pPr marL="411480" eaLnBrk="1" fontAlgn="auto" hangingPunct="1">
              <a:spcBef>
                <a:spcPts val="1200"/>
              </a:spcBef>
              <a:spcAft>
                <a:spcPts val="1200"/>
              </a:spcAft>
              <a:buClr>
                <a:schemeClr val="accent3">
                  <a:lumMod val="60000"/>
                  <a:lumOff val="40000"/>
                </a:schemeClr>
              </a:buClr>
              <a:buFont typeface="Wingdings"/>
              <a:buChar char=""/>
              <a:defRPr/>
            </a:pPr>
            <a:r>
              <a:rPr lang="en-US" sz="2000" dirty="0" smtClean="0">
                <a:latin typeface="Georgia"/>
                <a:cs typeface="Georgia"/>
              </a:rPr>
              <a:t>By the same act of establishing ARC in 1965, Congress also 	authorized construction of the Appalachian Development 	Highway System (ADHS)</a:t>
            </a:r>
          </a:p>
          <a:p>
            <a:pPr marL="411480" eaLnBrk="1" fontAlgn="auto" hangingPunct="1">
              <a:spcBef>
                <a:spcPts val="1200"/>
              </a:spcBef>
              <a:spcAft>
                <a:spcPts val="1200"/>
              </a:spcAft>
              <a:buClr>
                <a:schemeClr val="accent3">
                  <a:lumMod val="60000"/>
                  <a:lumOff val="40000"/>
                </a:schemeClr>
              </a:buClr>
              <a:buFont typeface="Wingdings"/>
              <a:buChar char=""/>
              <a:defRPr/>
            </a:pPr>
            <a:r>
              <a:rPr lang="en-US" sz="2000" dirty="0" smtClean="0">
                <a:latin typeface="Georgia"/>
                <a:cs typeface="Georgia"/>
              </a:rPr>
              <a:t>ADHS has been subsequently authorized for funding under TEA-	21/SAFETEA-LU and administered by ARC and FHWA </a:t>
            </a:r>
          </a:p>
        </p:txBody>
      </p:sp>
      <p:pic>
        <p:nvPicPr>
          <p:cNvPr id="15364" name="Picture 3" descr="ARC color logo PM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763" y="5826125"/>
            <a:ext cx="6619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ARC color logo PM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763" y="5826125"/>
            <a:ext cx="6619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25500" y="512763"/>
            <a:ext cx="7612063" cy="914400"/>
          </a:xfrm>
          <a:prstGeom prst="rect">
            <a:avLst/>
          </a:prstGeom>
        </p:spPr>
        <p:txBody>
          <a:bodyPr/>
          <a:lstStyle/>
          <a:p>
            <a:pPr defTabSz="914400"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ED46C"/>
                </a:solidFill>
                <a:latin typeface="Trebuchet MS"/>
                <a:cs typeface="Trebuchet MS"/>
              </a:rPr>
              <a:t>Table C</a:t>
            </a:r>
            <a:endParaRPr lang="en-US" sz="3200" b="1" spc="-100" dirty="0">
              <a:solidFill>
                <a:schemeClr val="accent3">
                  <a:lumMod val="60000"/>
                  <a:lumOff val="40000"/>
                </a:schemeClr>
              </a:solidFill>
              <a:latin typeface="Trebuchet MS"/>
              <a:ea typeface="+mj-ea"/>
              <a:cs typeface="Trebuchet MS"/>
            </a:endParaRPr>
          </a:p>
        </p:txBody>
      </p:sp>
      <p:pic>
        <p:nvPicPr>
          <p:cNvPr id="34820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58800" y="1541463"/>
            <a:ext cx="8075613" cy="481488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825500" y="512763"/>
            <a:ext cx="7612063" cy="914400"/>
          </a:xfrm>
          <a:prstGeom prst="rect">
            <a:avLst/>
          </a:prstGeom>
        </p:spPr>
        <p:txBody>
          <a:bodyPr/>
          <a:lstStyle/>
          <a:p>
            <a:pPr defTabSz="914400"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ED46C"/>
                </a:solidFill>
                <a:latin typeface="Trebuchet MS"/>
                <a:cs typeface="Trebuchet MS"/>
              </a:rPr>
              <a:t>Document Management Sys</a:t>
            </a:r>
            <a:endParaRPr lang="en-US" sz="3200" b="1" spc="-100" dirty="0">
              <a:solidFill>
                <a:schemeClr val="accent3">
                  <a:lumMod val="60000"/>
                  <a:lumOff val="40000"/>
                </a:schemeClr>
              </a:solidFill>
              <a:latin typeface="Trebuchet MS"/>
              <a:ea typeface="+mj-ea"/>
              <a:cs typeface="Trebuchet MS"/>
            </a:endParaRPr>
          </a:p>
        </p:txBody>
      </p:sp>
      <p:pic>
        <p:nvPicPr>
          <p:cNvPr id="35843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22313" y="1862138"/>
            <a:ext cx="7772400" cy="3692525"/>
          </a:xfrm>
        </p:spPr>
      </p:pic>
      <p:pic>
        <p:nvPicPr>
          <p:cNvPr id="35844" name="Picture 3" descr="ARC color logo PM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2763" y="5826125"/>
            <a:ext cx="6619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825500" y="512763"/>
            <a:ext cx="7612063" cy="914400"/>
          </a:xfrm>
          <a:prstGeom prst="rect">
            <a:avLst/>
          </a:prstGeom>
        </p:spPr>
        <p:txBody>
          <a:bodyPr/>
          <a:lstStyle/>
          <a:p>
            <a:pPr defTabSz="914400"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ED46C"/>
                </a:solidFill>
                <a:latin typeface="Trebuchet MS"/>
                <a:cs typeface="Trebuchet MS"/>
              </a:rPr>
              <a:t>Document Management Sys</a:t>
            </a:r>
            <a:endParaRPr lang="en-US" sz="3200" b="1" spc="-100" dirty="0">
              <a:solidFill>
                <a:schemeClr val="accent3">
                  <a:lumMod val="60000"/>
                  <a:lumOff val="40000"/>
                </a:schemeClr>
              </a:solidFill>
              <a:latin typeface="Trebuchet MS"/>
              <a:ea typeface="+mj-ea"/>
              <a:cs typeface="Trebuchet MS"/>
            </a:endParaRPr>
          </a:p>
        </p:txBody>
      </p:sp>
      <p:pic>
        <p:nvPicPr>
          <p:cNvPr id="37891" name="Content Placeholder 3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655218" y="3816350"/>
            <a:ext cx="4040188" cy="2695575"/>
          </a:xfrm>
        </p:spPr>
      </p:pic>
      <p:pic>
        <p:nvPicPr>
          <p:cNvPr id="37892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5640388" y="1866900"/>
            <a:ext cx="2797175" cy="3959225"/>
          </a:xfrm>
        </p:spPr>
      </p:pic>
      <p:pic>
        <p:nvPicPr>
          <p:cNvPr id="37893" name="Picture 3" descr="ARC color logo PM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2763" y="5826125"/>
            <a:ext cx="6619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5500" y="1668463"/>
            <a:ext cx="4541293" cy="27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Questions</a:t>
            </a:r>
          </a:p>
        </p:txBody>
      </p:sp>
      <p:pic>
        <p:nvPicPr>
          <p:cNvPr id="39939" name="Picture 5" descr="j023468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4025" y="2514600"/>
            <a:ext cx="33305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6" descr="j030052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4821238"/>
            <a:ext cx="1371600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7" descr="1e42mcml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3200400"/>
            <a:ext cx="11334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8" descr="irzzshrd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2311400"/>
            <a:ext cx="10922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10" descr="davkq_m3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80225" y="5213350"/>
            <a:ext cx="4667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11" descr="lfhqcayk[1]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0" y="52212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12" descr="pyhg_qmz[1]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93038" y="4943475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13" descr="ogaygwaa[1]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362200" y="4800600"/>
            <a:ext cx="14081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Picture 14" descr="fao2fjfo[1]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969125" y="793750"/>
            <a:ext cx="8001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8" name="Picture 15" descr="fdxx1jzh[1]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365625" y="685800"/>
            <a:ext cx="13811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9" name="Picture 3" descr="ARC color logo PMS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12763" y="5826125"/>
            <a:ext cx="6619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0" y="512763"/>
            <a:ext cx="7612063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Nick J. Rahall, II </a:t>
            </a:r>
            <a:b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</a:br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Appalachian Transportation Institute (RTI)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113212"/>
          </a:xfrm>
        </p:spPr>
        <p:txBody>
          <a:bodyPr>
            <a:noAutofit/>
          </a:bodyPr>
          <a:lstStyle/>
          <a:p>
            <a:pPr marL="411480" eaLnBrk="1" fontAlgn="auto" hangingPunct="1">
              <a:spcBef>
                <a:spcPts val="1200"/>
              </a:spcBef>
              <a:spcAft>
                <a:spcPts val="1200"/>
              </a:spcAft>
              <a:buClr>
                <a:schemeClr val="accent3">
                  <a:lumMod val="60000"/>
                  <a:lumOff val="40000"/>
                </a:schemeClr>
              </a:buClr>
              <a:buFont typeface="Wingdings"/>
              <a:buChar char=""/>
              <a:defRPr/>
            </a:pPr>
            <a:r>
              <a:rPr lang="en-US" sz="2000" dirty="0" smtClean="0">
                <a:latin typeface="Georgia"/>
                <a:cs typeface="Georgia"/>
              </a:rPr>
              <a:t>National University Transportation Center (UTC) established</a:t>
            </a:r>
            <a:br>
              <a:rPr lang="en-US" sz="2000" dirty="0" smtClean="0">
                <a:latin typeface="Georgia"/>
                <a:cs typeface="Georgia"/>
              </a:rPr>
            </a:br>
            <a:r>
              <a:rPr lang="en-US" sz="2000" dirty="0" smtClean="0">
                <a:latin typeface="Georgia"/>
                <a:cs typeface="Georgia"/>
              </a:rPr>
              <a:t>	in 1999 at Marshall University</a:t>
            </a:r>
          </a:p>
          <a:p>
            <a:pPr marL="411480" eaLnBrk="1" fontAlgn="auto" hangingPunct="1">
              <a:spcBef>
                <a:spcPts val="1200"/>
              </a:spcBef>
              <a:spcAft>
                <a:spcPts val="1200"/>
              </a:spcAft>
              <a:buClr>
                <a:schemeClr val="accent3">
                  <a:lumMod val="60000"/>
                  <a:lumOff val="40000"/>
                </a:schemeClr>
              </a:buClr>
              <a:buFont typeface="Wingdings"/>
              <a:buChar char=""/>
              <a:defRPr/>
            </a:pPr>
            <a:r>
              <a:rPr lang="en-US" sz="2000" dirty="0" smtClean="0">
                <a:latin typeface="Georgia"/>
                <a:cs typeface="Georgia"/>
              </a:rPr>
              <a:t>Center Theme: Transportation and economic development in</a:t>
            </a:r>
            <a:br>
              <a:rPr lang="en-US" sz="2000" dirty="0" smtClean="0">
                <a:latin typeface="Georgia"/>
                <a:cs typeface="Georgia"/>
              </a:rPr>
            </a:br>
            <a:r>
              <a:rPr lang="en-US" sz="2000" dirty="0" smtClean="0">
                <a:latin typeface="Georgia"/>
                <a:cs typeface="Georgia"/>
              </a:rPr>
              <a:t>	mountain regions</a:t>
            </a:r>
          </a:p>
          <a:p>
            <a:pPr marL="411480" eaLnBrk="1" fontAlgn="auto" hangingPunct="1">
              <a:spcBef>
                <a:spcPts val="1200"/>
              </a:spcBef>
              <a:spcAft>
                <a:spcPts val="1200"/>
              </a:spcAft>
              <a:buClr>
                <a:schemeClr val="accent3">
                  <a:lumMod val="60000"/>
                  <a:lumOff val="40000"/>
                </a:schemeClr>
              </a:buClr>
              <a:buFont typeface="Wingdings"/>
              <a:buChar char=""/>
              <a:defRPr/>
            </a:pPr>
            <a:r>
              <a:rPr lang="en-US" sz="2000" dirty="0" smtClean="0">
                <a:latin typeface="Georgia"/>
                <a:cs typeface="Georgia"/>
              </a:rPr>
              <a:t>Recognized center of excellence in transportation research and </a:t>
            </a:r>
            <a:br>
              <a:rPr lang="en-US" sz="2000" dirty="0" smtClean="0">
                <a:latin typeface="Georgia"/>
                <a:cs typeface="Georgia"/>
              </a:rPr>
            </a:br>
            <a:r>
              <a:rPr lang="en-US" sz="2000" dirty="0" smtClean="0">
                <a:latin typeface="Georgia"/>
                <a:cs typeface="Georgia"/>
              </a:rPr>
              <a:t>	economic development, technology development,  and  training</a:t>
            </a:r>
          </a:p>
          <a:p>
            <a:pPr marL="411480" eaLnBrk="1" fontAlgn="auto" hangingPunct="1">
              <a:spcBef>
                <a:spcPts val="1200"/>
              </a:spcBef>
              <a:spcAft>
                <a:spcPts val="1200"/>
              </a:spcAft>
              <a:buClr>
                <a:schemeClr val="accent3">
                  <a:lumMod val="60000"/>
                  <a:lumOff val="40000"/>
                </a:schemeClr>
              </a:buClr>
              <a:buFont typeface="Wingdings"/>
              <a:buChar char=""/>
              <a:defRPr/>
            </a:pPr>
            <a:r>
              <a:rPr lang="en-US" sz="2000" dirty="0" smtClean="0">
                <a:latin typeface="Georgia"/>
                <a:cs typeface="Georgia"/>
              </a:rPr>
              <a:t>Funded through the Research and Innovative Technology </a:t>
            </a:r>
            <a:br>
              <a:rPr lang="en-US" sz="2000" dirty="0" smtClean="0">
                <a:latin typeface="Georgia"/>
                <a:cs typeface="Georgia"/>
              </a:rPr>
            </a:br>
            <a:r>
              <a:rPr lang="en-US" sz="2000" dirty="0" smtClean="0">
                <a:latin typeface="Georgia"/>
                <a:cs typeface="Georgia"/>
              </a:rPr>
              <a:t>	Administration (RITA) of the U.S. Department of 	Transportation</a:t>
            </a:r>
          </a:p>
        </p:txBody>
      </p:sp>
      <p:pic>
        <p:nvPicPr>
          <p:cNvPr id="16388" name="Picture 3" descr="ARC color logo PM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763" y="5826125"/>
            <a:ext cx="6619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AutoShape 5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512763"/>
            <a:ext cx="7772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2">
                    <a:satMod val="200000"/>
                  </a:schemeClr>
                </a:solidFill>
              </a:rPr>
              <a:t>The Appalachian Development Highway System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371600" y="1784350"/>
            <a:ext cx="7772400" cy="4572000"/>
          </a:xfrm>
        </p:spPr>
        <p:txBody>
          <a:bodyPr/>
          <a:lstStyle/>
          <a:p>
            <a:pPr eaLnBrk="1" hangingPunct="1"/>
            <a:r>
              <a:rPr lang="en-US" sz="2400" smtClean="0"/>
              <a:t>Purpose:</a:t>
            </a:r>
            <a:endParaRPr lang="en-US" smtClean="0"/>
          </a:p>
          <a:p>
            <a:pPr lvl="1" eaLnBrk="1" hangingPunct="1"/>
            <a:r>
              <a:rPr lang="en-US" sz="2000" smtClean="0"/>
              <a:t>Create Economic Opportunities and Jobs.</a:t>
            </a:r>
          </a:p>
          <a:p>
            <a:pPr lvl="1" eaLnBrk="1" hangingPunct="1"/>
            <a:r>
              <a:rPr lang="en-US" sz="2000" smtClean="0"/>
              <a:t>Close Gaps from the Interstate System.</a:t>
            </a:r>
          </a:p>
          <a:p>
            <a:pPr lvl="1" eaLnBrk="1" hangingPunct="1"/>
            <a:r>
              <a:rPr lang="en-US" sz="2000" smtClean="0"/>
              <a:t>Open Areas for Development and Recreation.</a:t>
            </a:r>
          </a:p>
          <a:p>
            <a:pPr lvl="1" eaLnBrk="1" hangingPunct="1"/>
            <a:r>
              <a:rPr lang="en-US" sz="2000" smtClean="0"/>
              <a:t>Establish Commuter Routes and Freight Routes.</a:t>
            </a:r>
            <a:endParaRPr lang="en-US" smtClean="0"/>
          </a:p>
          <a:p>
            <a:pPr eaLnBrk="1" hangingPunct="1"/>
            <a:r>
              <a:rPr lang="en-US" sz="2400" smtClean="0"/>
              <a:t>Characteristics:</a:t>
            </a:r>
            <a:endParaRPr lang="en-US" smtClean="0"/>
          </a:p>
          <a:p>
            <a:pPr lvl="1" eaLnBrk="1" hangingPunct="1"/>
            <a:r>
              <a:rPr lang="en-US" sz="2000" smtClean="0"/>
              <a:t>3,090 Eligible Miles in Length.</a:t>
            </a:r>
          </a:p>
          <a:p>
            <a:pPr lvl="1" eaLnBrk="1" hangingPunct="1"/>
            <a:r>
              <a:rPr lang="en-US" sz="2000" smtClean="0"/>
              <a:t>31 Corridors.</a:t>
            </a:r>
          </a:p>
          <a:p>
            <a:pPr lvl="1" eaLnBrk="1" hangingPunct="1"/>
            <a:r>
              <a:rPr lang="en-US" sz="2000" smtClean="0"/>
              <a:t>Mostly 4-lane Highways</a:t>
            </a:r>
          </a:p>
          <a:p>
            <a:pPr lvl="1" eaLnBrk="1" hangingPunct="1"/>
            <a:r>
              <a:rPr lang="en-US" sz="2000" smtClean="0"/>
              <a:t>Initial Construction Only</a:t>
            </a:r>
          </a:p>
        </p:txBody>
      </p:sp>
      <p:pic>
        <p:nvPicPr>
          <p:cNvPr id="17412" name="Picture 3" descr="ARC color logo PM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763" y="5826125"/>
            <a:ext cx="6619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4"/>
          <p:cNvSpPr>
            <a:spLocks noChangeShapeType="1"/>
          </p:cNvSpPr>
          <p:nvPr/>
        </p:nvSpPr>
        <p:spPr bwMode="auto">
          <a:xfrm>
            <a:off x="0" y="990600"/>
            <a:ext cx="6731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8435" name="Group 8"/>
          <p:cNvGrpSpPr>
            <a:grpSpLocks/>
          </p:cNvGrpSpPr>
          <p:nvPr/>
        </p:nvGrpSpPr>
        <p:grpSpPr bwMode="auto">
          <a:xfrm>
            <a:off x="1758950" y="431800"/>
            <a:ext cx="5635625" cy="5924550"/>
            <a:chOff x="1758313" y="431258"/>
            <a:chExt cx="5636271" cy="5925310"/>
          </a:xfrm>
        </p:grpSpPr>
        <p:pic>
          <p:nvPicPr>
            <p:cNvPr id="18437" name="Picture 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58313" y="431258"/>
              <a:ext cx="5636271" cy="5925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38" name="Picture 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539572" y="5624930"/>
              <a:ext cx="1751163" cy="64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436" name="Picture 3" descr="ARC color logo PM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2763" y="5826125"/>
            <a:ext cx="6619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0" y="0"/>
            <a:ext cx="4495800" cy="9842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latin typeface="Garamond" pitchFamily="18" charset="0"/>
              </a:rPr>
              <a:t>Before the ADHS</a:t>
            </a:r>
          </a:p>
        </p:txBody>
      </p:sp>
      <p:pic>
        <p:nvPicPr>
          <p:cNvPr id="19459" name="Picture 4" descr="hwy2 -2-24"/>
          <p:cNvPicPr>
            <a:picLocks noChangeAspect="1" noChangeArrowheads="1"/>
          </p:cNvPicPr>
          <p:nvPr/>
        </p:nvPicPr>
        <p:blipFill>
          <a:blip r:embed="rId3">
            <a:lum bright="18000"/>
          </a:blip>
          <a:srcRect/>
          <a:stretch>
            <a:fillRect/>
          </a:stretch>
        </p:blipFill>
        <p:spPr bwMode="auto">
          <a:xfrm>
            <a:off x="4419600" y="3200400"/>
            <a:ext cx="4724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4495800" y="2590800"/>
            <a:ext cx="4648200" cy="641350"/>
          </a:xfrm>
          <a:prstGeom prst="rect">
            <a:avLst/>
          </a:prstGeom>
          <a:solidFill>
            <a:srgbClr val="66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latin typeface="Garamond" pitchFamily="18" charset="0"/>
              </a:rPr>
              <a:t>After the ADHS</a:t>
            </a:r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1295400" y="4876800"/>
            <a:ext cx="1600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Kentucky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6019800" y="838200"/>
            <a:ext cx="1981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Corridor B</a:t>
            </a:r>
            <a:endParaRPr lang="en-US" sz="1200">
              <a:latin typeface="Times New Roman" pitchFamily="18" charset="0"/>
              <a:cs typeface="Times New Roman" pitchFamily="18" charset="0"/>
            </a:endParaRPr>
          </a:p>
          <a:p>
            <a:endParaRPr lang="en-US" sz="2400">
              <a:latin typeface="Times New Roman" pitchFamily="18" charset="0"/>
            </a:endParaRPr>
          </a:p>
        </p:txBody>
      </p:sp>
      <p:pic>
        <p:nvPicPr>
          <p:cNvPr id="19463" name="Picture 2" descr="hwy-old2 2-24"/>
          <p:cNvPicPr>
            <a:picLocks noChangeAspect="1" noChangeArrowheads="1"/>
          </p:cNvPicPr>
          <p:nvPr/>
        </p:nvPicPr>
        <p:blipFill>
          <a:blip r:embed="rId4">
            <a:lum bright="18000"/>
          </a:blip>
          <a:srcRect/>
          <a:stretch>
            <a:fillRect/>
          </a:stretch>
        </p:blipFill>
        <p:spPr bwMode="auto">
          <a:xfrm>
            <a:off x="0" y="685800"/>
            <a:ext cx="4495800" cy="351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3" descr="ARC color logo PM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2763" y="5826125"/>
            <a:ext cx="6619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Pages from 2007_adhs_cost_e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0875" y="0"/>
            <a:ext cx="5302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ARC color logo PM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2763" y="5826125"/>
            <a:ext cx="6619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AutoShap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/>
                </a:solidFill>
              </a:rPr>
              <a:t>Purpose of the ADHS Cost to Complete Estimate Study</a:t>
            </a:r>
            <a:endParaRPr lang="en-US" dirty="0" smtClean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320925"/>
            <a:ext cx="7772400" cy="4035425"/>
          </a:xfrm>
        </p:spPr>
        <p:txBody>
          <a:bodyPr/>
          <a:lstStyle/>
          <a:p>
            <a:pPr marL="342900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400" smtClean="0"/>
              <a:t>Establish the program funding level</a:t>
            </a:r>
          </a:p>
          <a:p>
            <a:pPr marL="342900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400" smtClean="0"/>
              <a:t>Determine apportionment factor</a:t>
            </a:r>
          </a:p>
          <a:p>
            <a:pPr marL="342900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400" smtClean="0"/>
              <a:t>Develop new policy and legislation</a:t>
            </a:r>
          </a:p>
        </p:txBody>
      </p:sp>
      <p:pic>
        <p:nvPicPr>
          <p:cNvPr id="21508" name="Picture 3" descr="ARC color logo PM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763" y="5826125"/>
            <a:ext cx="6619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AutoShap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ADHS GIS System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Objective</a:t>
            </a:r>
          </a:p>
          <a:p>
            <a:pPr lvl="1" eaLnBrk="1" hangingPunct="1"/>
            <a:r>
              <a:rPr lang="en-US" sz="2000" dirty="0" smtClean="0"/>
              <a:t>To develop a GIS system that will </a:t>
            </a:r>
            <a:r>
              <a:rPr lang="en-US" altLang="ko-KR" sz="2000" dirty="0" smtClean="0">
                <a:ea typeface="굴림" pitchFamily="50" charset="-127"/>
              </a:rPr>
              <a:t>help State DOTs to complete </a:t>
            </a:r>
            <a:r>
              <a:rPr lang="en-US" sz="2000" dirty="0" smtClean="0"/>
              <a:t>ADHS Cost </a:t>
            </a:r>
            <a:r>
              <a:rPr lang="en-US" altLang="ko-KR" sz="2000" dirty="0" smtClean="0">
                <a:ea typeface="굴림" pitchFamily="50" charset="-127"/>
              </a:rPr>
              <a:t>to Complete </a:t>
            </a:r>
            <a:r>
              <a:rPr lang="en-US" sz="2000" dirty="0" smtClean="0"/>
              <a:t>Estimate</a:t>
            </a:r>
            <a:r>
              <a:rPr lang="en-US" sz="2000" dirty="0" smtClean="0"/>
              <a:t>.</a:t>
            </a:r>
          </a:p>
          <a:p>
            <a:pPr lvl="1" eaLnBrk="1" hangingPunct="1"/>
            <a:endParaRPr lang="en-US" sz="2000" dirty="0" smtClean="0"/>
          </a:p>
          <a:p>
            <a:pPr lvl="1" eaLnBrk="1" hangingPunct="1"/>
            <a:endParaRPr lang="en-US" sz="2000" dirty="0" smtClean="0"/>
          </a:p>
          <a:p>
            <a:pPr eaLnBrk="1" hangingPunct="1"/>
            <a:r>
              <a:rPr lang="en-US" sz="2400" dirty="0" smtClean="0"/>
              <a:t>Expected Functions</a:t>
            </a:r>
          </a:p>
          <a:p>
            <a:pPr lvl="1" eaLnBrk="1" hangingPunct="1"/>
            <a:r>
              <a:rPr lang="en-US" sz="2000" dirty="0" smtClean="0"/>
              <a:t>Regional </a:t>
            </a:r>
            <a:r>
              <a:rPr lang="en-US" altLang="ko-KR" sz="2000" dirty="0" smtClean="0">
                <a:ea typeface="굴림" pitchFamily="50" charset="-127"/>
              </a:rPr>
              <a:t>and State </a:t>
            </a:r>
            <a:r>
              <a:rPr lang="en-US" sz="2000" dirty="0" smtClean="0"/>
              <a:t>ADHS Maps</a:t>
            </a:r>
          </a:p>
          <a:p>
            <a:pPr lvl="1" eaLnBrk="1" hangingPunct="1"/>
            <a:r>
              <a:rPr lang="en-US" sz="2000" dirty="0" smtClean="0"/>
              <a:t>Corridor ADHS Strip Maps</a:t>
            </a:r>
          </a:p>
          <a:p>
            <a:pPr lvl="1" eaLnBrk="1" hangingPunct="1"/>
            <a:r>
              <a:rPr lang="en-US" sz="2000" dirty="0" smtClean="0"/>
              <a:t>Abilities to view, print, inquire and update ADHS data</a:t>
            </a:r>
            <a:endParaRPr lang="en-US" altLang="ko-KR" sz="2000" dirty="0" smtClean="0">
              <a:ea typeface="굴림" pitchFamily="50" charset="-127"/>
            </a:endParaRPr>
          </a:p>
          <a:p>
            <a:pPr lvl="1" eaLnBrk="1" hangingPunct="1"/>
            <a:r>
              <a:rPr lang="en-US" altLang="ko-KR" sz="2000" dirty="0" smtClean="0">
                <a:ea typeface="굴림" pitchFamily="50" charset="-127"/>
              </a:rPr>
              <a:t>Document Management System</a:t>
            </a:r>
          </a:p>
          <a:p>
            <a:pPr lvl="1" eaLnBrk="1" hangingPunct="1"/>
            <a:r>
              <a:rPr lang="en-US" altLang="ko-KR" sz="2000" dirty="0" smtClean="0">
                <a:ea typeface="굴림" pitchFamily="50" charset="-127"/>
              </a:rPr>
              <a:t>Program Cost Tracking</a:t>
            </a:r>
            <a:endParaRPr lang="en-US" sz="2000" dirty="0" smtClean="0"/>
          </a:p>
          <a:p>
            <a:pPr eaLnBrk="1" hangingPunct="1"/>
            <a:endParaRPr lang="en-US" sz="2000" dirty="0" smtClean="0"/>
          </a:p>
        </p:txBody>
      </p:sp>
      <p:pic>
        <p:nvPicPr>
          <p:cNvPr id="22532" name="Picture 3" descr="ARC color logo PM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763" y="5826125"/>
            <a:ext cx="6619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17867</TotalTime>
  <Words>291</Words>
  <Application>Microsoft Office PowerPoint</Application>
  <PresentationFormat>On-screen Show (4:3)</PresentationFormat>
  <Paragraphs>90</Paragraphs>
  <Slides>23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Corbel</vt:lpstr>
      <vt:lpstr>Arial</vt:lpstr>
      <vt:lpstr>Consolas</vt:lpstr>
      <vt:lpstr>Wingdings</vt:lpstr>
      <vt:lpstr>Wingdings 2</vt:lpstr>
      <vt:lpstr>Wingdings 3</vt:lpstr>
      <vt:lpstr>Calibri</vt:lpstr>
      <vt:lpstr>Trebuchet MS</vt:lpstr>
      <vt:lpstr>Georgia</vt:lpstr>
      <vt:lpstr>Garamond</vt:lpstr>
      <vt:lpstr>Times New Roman</vt:lpstr>
      <vt:lpstr>굴림</vt:lpstr>
      <vt:lpstr>Metro</vt:lpstr>
      <vt:lpstr>A GIS Portal for a Multi-State  Appalachian Development Highway System</vt:lpstr>
      <vt:lpstr>Appalachian Regional Commission (ARC)</vt:lpstr>
      <vt:lpstr>Nick J. Rahall, II  Appalachian Transportation Institute (RTI)</vt:lpstr>
      <vt:lpstr>The Appalachian Development Highway System</vt:lpstr>
      <vt:lpstr>Slide 5</vt:lpstr>
      <vt:lpstr>Slide 6</vt:lpstr>
      <vt:lpstr>Slide 7</vt:lpstr>
      <vt:lpstr>Purpose of the ADHS Cost to Complete Estimate Study</vt:lpstr>
      <vt:lpstr>ADHS GIS System</vt:lpstr>
      <vt:lpstr>ADHS GIS PROJECT</vt:lpstr>
      <vt:lpstr>Slide 11</vt:lpstr>
      <vt:lpstr>Slide 12</vt:lpstr>
      <vt:lpstr>EADHS.ORG</vt:lpstr>
      <vt:lpstr>Interactive Mapping Site</vt:lpstr>
      <vt:lpstr>Interactive Mapping Site</vt:lpstr>
      <vt:lpstr>Interactive Mapping Site</vt:lpstr>
      <vt:lpstr>Interactive Mapping Site</vt:lpstr>
      <vt:lpstr>Slide 18</vt:lpstr>
      <vt:lpstr>Slide 19</vt:lpstr>
      <vt:lpstr>Slide 20</vt:lpstr>
      <vt:lpstr>Slide 21</vt:lpstr>
      <vt:lpstr>Slide 22</vt:lpstr>
      <vt:lpstr>Questions</vt:lpstr>
    </vt:vector>
  </TitlesOfParts>
  <Company>Rahall Appalachian Transportation Institute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Lawson</dc:creator>
  <cp:lastModifiedBy>RTI</cp:lastModifiedBy>
  <cp:revision>507</cp:revision>
  <dcterms:created xsi:type="dcterms:W3CDTF">2010-10-28T18:12:29Z</dcterms:created>
  <dcterms:modified xsi:type="dcterms:W3CDTF">2012-05-08T21:14:09Z</dcterms:modified>
</cp:coreProperties>
</file>