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91" r:id="rId3"/>
    <p:sldId id="257" r:id="rId4"/>
    <p:sldId id="287" r:id="rId5"/>
    <p:sldId id="275" r:id="rId6"/>
    <p:sldId id="259" r:id="rId7"/>
    <p:sldId id="264" r:id="rId8"/>
    <p:sldId id="258" r:id="rId9"/>
    <p:sldId id="260" r:id="rId10"/>
    <p:sldId id="261" r:id="rId11"/>
    <p:sldId id="262" r:id="rId12"/>
    <p:sldId id="263" r:id="rId13"/>
    <p:sldId id="266" r:id="rId14"/>
    <p:sldId id="269" r:id="rId15"/>
    <p:sldId id="284" r:id="rId16"/>
    <p:sldId id="285" r:id="rId17"/>
    <p:sldId id="286" r:id="rId18"/>
    <p:sldId id="270" r:id="rId19"/>
    <p:sldId id="271" r:id="rId20"/>
    <p:sldId id="273" r:id="rId21"/>
    <p:sldId id="274" r:id="rId22"/>
    <p:sldId id="289" r:id="rId23"/>
    <p:sldId id="288" r:id="rId24"/>
    <p:sldId id="267" r:id="rId25"/>
    <p:sldId id="279" r:id="rId26"/>
    <p:sldId id="280" r:id="rId27"/>
    <p:sldId id="283" r:id="rId28"/>
    <p:sldId id="290" r:id="rId29"/>
    <p:sldId id="292" r:id="rId30"/>
  </p:sldIdLst>
  <p:sldSz cx="9144000" cy="6858000" type="screen4x3"/>
  <p:notesSz cx="69469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8C00"/>
    <a:srgbClr val="C9A6E4"/>
    <a:srgbClr val="D98E2B"/>
    <a:srgbClr val="F4FD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1" autoAdjust="0"/>
    <p:restoredTop sz="94660"/>
  </p:normalViewPr>
  <p:slideViewPr>
    <p:cSldViewPr>
      <p:cViewPr varScale="1">
        <p:scale>
          <a:sx n="103" d="100"/>
          <a:sy n="103" d="100"/>
        </p:scale>
        <p:origin x="-2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84F13E99-EC44-4F8F-84BF-F47966E68035}" type="datetimeFigureOut">
              <a:rPr lang="en-US" smtClean="0"/>
              <a:t>2013/5/12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7B85BCB5-7A69-49D5-90A8-46EB78553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61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C798FAEF-0C51-48AF-A6F4-96AC44FB7854}" type="datetimeFigureOut">
              <a:rPr lang="en-US" smtClean="0"/>
              <a:t>2013/5/12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FEC3C08F-B140-46F7-91F7-56FE47877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84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3C08F-B140-46F7-91F7-56FE47877F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51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3C08F-B140-46F7-91F7-56FE47877F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51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3C08F-B140-46F7-91F7-56FE47877F5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00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3C08F-B140-46F7-91F7-56FE47877F5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6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3C08F-B140-46F7-91F7-56FE47877F5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05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3C08F-B140-46F7-91F7-56FE47877F5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93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3C08F-B140-46F7-91F7-56FE47877F5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27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3C08F-B140-46F7-91F7-56FE47877F5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7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3C08F-B140-46F7-91F7-56FE47877F5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7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2709-F0C5-4776-8BC7-61E12EDD4B1D}" type="datetime1">
              <a:rPr lang="en-US" smtClean="0"/>
              <a:t>2013/5/12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69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7EF3F-17D4-44B6-9A3C-23648166F8AD}" type="datetime1">
              <a:rPr lang="en-US" smtClean="0"/>
              <a:t>2013/5/12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7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5A93-309F-4A7B-96E0-C215D71D750A}" type="datetime1">
              <a:rPr lang="en-US" smtClean="0"/>
              <a:t>2013/5/12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01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62B49-68FB-4484-8AE6-8595F1106D07}" type="datetime1">
              <a:rPr lang="en-US" smtClean="0"/>
              <a:t>2013/5/12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30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E96C-244A-4EE8-BA42-DAB6E7CF990A}" type="datetime1">
              <a:rPr lang="en-US" smtClean="0"/>
              <a:t>2013/5/12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05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A9C0-1F01-430F-837B-F0BECE6D636E}" type="datetime1">
              <a:rPr lang="en-US" smtClean="0"/>
              <a:t>2013/5/12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99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B797-83D5-493C-8D16-68C3B3BDF4C1}" type="datetime1">
              <a:rPr lang="en-US" smtClean="0"/>
              <a:t>2013/5/12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1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8B28-50EB-41F8-AFE1-15E90F3D97C7}" type="datetime1">
              <a:rPr lang="en-US" smtClean="0"/>
              <a:t>2013/5/12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7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6166-8AED-4645-82A3-1DDBBE0F2872}" type="datetime1">
              <a:rPr lang="en-US" smtClean="0"/>
              <a:t>2013/5/12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20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5056-37A0-4699-B87A-2CC4C3A4DE1C}" type="datetime1">
              <a:rPr lang="en-US" smtClean="0"/>
              <a:t>2013/5/12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86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2E57-FE7B-41C3-86ED-94EE1DBCCDCD}" type="datetime1">
              <a:rPr lang="en-US" smtClean="0"/>
              <a:t>2013/5/12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3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2B9FF-6645-41D0-996E-EB2A24301CAD}" type="datetime1">
              <a:rPr lang="en-US" smtClean="0"/>
              <a:t>2013/5/12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A58DF-C223-47B8-880B-29D5B16BD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8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lammie@fs.fed.us" TargetMode="External"/><Relationship Id="rId2" Type="http://schemas.openxmlformats.org/officeDocument/2006/relationships/hyperlink" Target="http://www.nrcs.usda.gov/wps/portal/nrcs/detailfull/national/programs/?&amp;cid=stelprdb104699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ri.com/" TargetMode="External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LIDAR" TargetMode="External"/><Relationship Id="rId7" Type="http://schemas.openxmlformats.org/officeDocument/2006/relationships/hyperlink" Target="http://www.esri.com/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hyperlink" Target="http://www.nrcs.usda.gov/wps/portal/nrcs/detailfull/national/programs/?&amp;cid=stelprdb104699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://www.fs.fed.us/eng/rsac/fusion/" TargetMode="External"/><Relationship Id="rId7" Type="http://schemas.openxmlformats.org/officeDocument/2006/relationships/hyperlink" Target="http://training.esri.com/gateway/index.cf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qcoherent.com/" TargetMode="External"/><Relationship Id="rId11" Type="http://schemas.openxmlformats.org/officeDocument/2006/relationships/image" Target="../media/image59.png"/><Relationship Id="rId5" Type="http://schemas.openxmlformats.org/officeDocument/2006/relationships/hyperlink" Target="http://geospatial.intergraph.com/products/ERDASIMAGINE/ERDASIMAGINE/Details.aspx" TargetMode="External"/><Relationship Id="rId10" Type="http://schemas.openxmlformats.org/officeDocument/2006/relationships/image" Target="../media/image58.png"/><Relationship Id="rId4" Type="http://schemas.openxmlformats.org/officeDocument/2006/relationships/hyperlink" Target="http://www.fugroviewer.com/" TargetMode="External"/><Relationship Id="rId9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tagis.dep.wv.gov/lidar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n.wikipedia.org/wiki/Golden-winged_Warbler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esajournals.org/doi/full/10.1890/07000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rac.wvu.edu/index.html" TargetMode="External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hyperlink" Target="http://www.lidarnews.com/content/view/870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rot="16200000">
            <a:off x="-2983264" y="3238500"/>
            <a:ext cx="6858000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533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Using Airborne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LiDAR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for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hlinkClick r:id="rId2"/>
              </a:rPr>
              <a:t>Golden-winged Warbler Management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7094" y="1143000"/>
            <a:ext cx="16498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2013 WVAGP Annual Meeting</a:t>
            </a:r>
          </a:p>
          <a:p>
            <a:pPr algn="ctr"/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Stonewall Resort State Park</a:t>
            </a:r>
          </a:p>
          <a:p>
            <a:pPr algn="ctr"/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Sam Lammie, GISP</a:t>
            </a:r>
          </a:p>
          <a:p>
            <a:pPr algn="ctr"/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slammie@fs.fed.us</a:t>
            </a:r>
            <a:endParaRPr lang="en-US" sz="900" dirty="0" smtClean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Geographer</a:t>
            </a:r>
          </a:p>
          <a:p>
            <a:pPr algn="ctr"/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Monongahela National Forest</a:t>
            </a:r>
          </a:p>
          <a:p>
            <a:pPr algn="ctr"/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200 Sycamore Street</a:t>
            </a:r>
          </a:p>
          <a:p>
            <a:pPr algn="ctr"/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Elkins, West Virginia  26241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934" y="6093691"/>
            <a:ext cx="420130" cy="457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819399"/>
            <a:ext cx="3549372" cy="2662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2336" r="48612" b="39680"/>
          <a:stretch/>
        </p:blipFill>
        <p:spPr>
          <a:xfrm>
            <a:off x="4724400" y="2514600"/>
            <a:ext cx="2377440" cy="20116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721334" y="4572000"/>
            <a:ext cx="13805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Photo credit:  Liz Stout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5527149"/>
            <a:ext cx="16466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Photo credit: 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yle </a:t>
            </a:r>
            <a:r>
              <a:rPr lang="en-US" sz="1000" dirty="0" err="1" smtClean="0">
                <a:latin typeface="Times New Roman" pitchFamily="18" charset="0"/>
                <a:cs typeface="Times New Roman" pitchFamily="18" charset="0"/>
              </a:rPr>
              <a:t>Aldinger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1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636237" y="6781800"/>
            <a:ext cx="165899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75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636237" y="6781800"/>
            <a:ext cx="165899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4" descr="Folder context men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Folder context men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Folder context men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99573"/>
            <a:ext cx="38862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782" y="48492"/>
            <a:ext cx="1062814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900635" y="614653"/>
            <a:ext cx="104053" cy="762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6200000">
            <a:off x="-2983264" y="3238500"/>
            <a:ext cx="6858000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278482" y="1635578"/>
            <a:ext cx="3429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ArcGIS 10.1 and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LiDAR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01" y="3581400"/>
            <a:ext cx="4783392" cy="299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1371600" y="5152248"/>
            <a:ext cx="1066800" cy="657777"/>
          </a:xfrm>
          <a:prstGeom prst="ellipse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las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Files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762000" y="425946"/>
            <a:ext cx="4114799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ArcGIS 10.1, ESRI introduced LAS files, a new dataset type, which is a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pointer type to collections of LAS files (or tiles) and allows you to display point clouds or surfaces (in 2 or 3D), run statistics, and even edit the point clouds.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10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36237" y="6781800"/>
            <a:ext cx="582963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69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636237" y="6781800"/>
            <a:ext cx="165899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23" y="97416"/>
            <a:ext cx="6496050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919412"/>
            <a:ext cx="4467225" cy="3700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782" y="48492"/>
            <a:ext cx="1062814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900635" y="614653"/>
            <a:ext cx="104053" cy="762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4545859" y="1281979"/>
            <a:ext cx="6096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6200000">
            <a:off x="-2983264" y="3238500"/>
            <a:ext cx="6858000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336566" y="1770850"/>
            <a:ext cx="3546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Building the LAS Dataset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11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36237" y="6781800"/>
            <a:ext cx="659163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352799" y="3747700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54,000,000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09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636237" y="6781800"/>
            <a:ext cx="165899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782" y="48492"/>
            <a:ext cx="1062814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900635" y="614653"/>
            <a:ext cx="104053" cy="762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738188"/>
            <a:ext cx="6496050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 rot="16200000">
            <a:off x="-2983264" y="3238500"/>
            <a:ext cx="6858000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027181" y="1461470"/>
            <a:ext cx="2927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Generating Statistics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12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36237" y="6781800"/>
            <a:ext cx="659163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74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636237" y="6781800"/>
            <a:ext cx="165899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4" descr="Folder context men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Folder context men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Folder context men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782" y="48492"/>
            <a:ext cx="1062814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900635" y="614653"/>
            <a:ext cx="104053" cy="762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6200000">
            <a:off x="-2983264" y="3238500"/>
            <a:ext cx="6858000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020783" y="1359877"/>
            <a:ext cx="2914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LiDAR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LAS dataset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762000" y="533400"/>
            <a:ext cx="640926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New file type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dirty="0" smtClean="0"/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File-based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Stores references to LAS files on disk 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Char char="-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Can reference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breakline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data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Treats a collection of LAS files as one logical dataset</a:t>
            </a:r>
            <a:endParaRPr kumimoji="0" lang="en-US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914400" y="3724049"/>
            <a:ext cx="4267200" cy="28623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Prefer to organize as tiles for these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massive point cloud datasets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but there are several data types available for working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with </a:t>
            </a:r>
            <a:r>
              <a:rPr lang="en-US" sz="1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</a:t>
            </a:r>
            <a:r>
              <a:rPr kumimoji="0" lang="en-US" sz="12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iDAR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data including: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12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Terrain</a:t>
            </a:r>
          </a:p>
          <a:p>
            <a:pPr marL="1257300" lvl="2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Introduced in ArcGIS 9.2</a:t>
            </a:r>
          </a:p>
          <a:p>
            <a:pPr marL="1257300" lvl="2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Multi-resolution TIN service model</a:t>
            </a:r>
          </a:p>
          <a:p>
            <a:pPr marL="1257300" lvl="2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Long-term solution for </a:t>
            </a:r>
            <a:r>
              <a:rPr lang="en-US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LiDAR</a:t>
            </a:r>
            <a:r>
              <a:rPr lang="en-US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projects/surveys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Mosaic</a:t>
            </a:r>
          </a:p>
          <a:p>
            <a:pPr marL="1257300" lvl="2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Introduced in ArcGIS </a:t>
            </a:r>
            <a:r>
              <a:rPr lang="en-US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10.0, enhanced in 10.1</a:t>
            </a:r>
            <a:endParaRPr lang="en-US" sz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1257300" lvl="2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Catalog, process, visualize, and share imagery and </a:t>
            </a:r>
            <a:r>
              <a:rPr lang="en-US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LiDAR</a:t>
            </a:r>
            <a:endParaRPr lang="en-US" sz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LAS</a:t>
            </a:r>
          </a:p>
          <a:p>
            <a:pPr marL="1257300" lvl="2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Introduced at ArcGIS 10.1</a:t>
            </a:r>
            <a:endParaRPr kumimoji="0" lang="en-US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6366357" y="5486400"/>
            <a:ext cx="12924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(Source: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 ESRI)</a:t>
            </a:r>
            <a:endParaRPr kumimoji="0" lang="en-US" sz="140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6481578" y="2684106"/>
            <a:ext cx="225648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Direct access to data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File cataloging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View data as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pts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/TINs 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Statistics, QA/QC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Filter/query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Profile and 3D views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File editing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Add/edit constraints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6525024" y="2303106"/>
            <a:ext cx="12924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Advantages:</a:t>
            </a:r>
            <a:endParaRPr kumimoji="0" lang="en-US" sz="1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13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4" t="38001" r="32976" b="36630"/>
          <a:stretch/>
        </p:blipFill>
        <p:spPr bwMode="auto">
          <a:xfrm>
            <a:off x="4800600" y="197703"/>
            <a:ext cx="2212000" cy="185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636237" y="6781800"/>
            <a:ext cx="735363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1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934200" y="146633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LAS Dataset toolbar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934200" y="1066800"/>
            <a:ext cx="533400" cy="381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10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636237" y="6781800"/>
            <a:ext cx="165899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 rot="16200000">
            <a:off x="-2983264" y="3238500"/>
            <a:ext cx="6858000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2971800"/>
            <a:ext cx="9144000" cy="30777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Elevation			              Class		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Return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2" y="323272"/>
            <a:ext cx="2944991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652" y="323272"/>
            <a:ext cx="2947532" cy="2678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511" y="325581"/>
            <a:ext cx="2944991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1" y="3810000"/>
            <a:ext cx="2944991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94" y="3810000"/>
            <a:ext cx="2944990" cy="267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510" y="3805381"/>
            <a:ext cx="2944991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0" y="11668"/>
            <a:ext cx="9144000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LAS dataset rendered as points:</a:t>
            </a:r>
            <a:endParaRPr kumimoji="0" lang="en-US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3505200"/>
            <a:ext cx="9144000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LAS dataset rendered as a triangulated surface:</a:t>
            </a:r>
            <a:endParaRPr kumimoji="0" lang="en-US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0" y="6474023"/>
            <a:ext cx="9144000" cy="30777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Elevation			              Slope		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Contour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15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636237" y="6781800"/>
            <a:ext cx="735363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00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636237" y="6781800"/>
            <a:ext cx="165899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 rot="16200000">
            <a:off x="-2983264" y="3238500"/>
            <a:ext cx="6858000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911513"/>
            <a:ext cx="769620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306"/>
            <a:ext cx="4648200" cy="9233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Generating an intensity image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Define a point filter for first returns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Run LAS dataset to Raster tool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5" descr="LAS dataset Layer Propert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7" descr="LAS dataset Layer Properti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-17174"/>
            <a:ext cx="457200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038600"/>
            <a:ext cx="56388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5486400" y="4572000"/>
            <a:ext cx="1143000" cy="782637"/>
          </a:xfrm>
          <a:prstGeom prst="wedgeRoundRectCallout">
            <a:avLst>
              <a:gd name="adj1" fmla="val 54024"/>
              <a:gd name="adj2" fmla="val 88062"/>
              <a:gd name="adj3" fmla="val 16667"/>
            </a:avLst>
          </a:prstGeom>
          <a:solidFill>
            <a:srgbClr val="FFFF00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24500" y="4640152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Cell size 2 to 4 times point spacing</a:t>
            </a:r>
            <a:endParaRPr lang="en-US" sz="1200" dirty="0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381500" y="3038564"/>
            <a:ext cx="1104900" cy="2769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Source: </a:t>
            </a:r>
            <a:r>
              <a:rPr kumimoji="0" lang="en-US" sz="12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ESRI</a:t>
            </a:r>
            <a:endParaRPr kumimoji="0" lang="en-US" sz="12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16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36237" y="6781800"/>
            <a:ext cx="735363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68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18" y="-4618"/>
            <a:ext cx="6700553" cy="6862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636237" y="6781800"/>
            <a:ext cx="165899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638535" y="228600"/>
            <a:ext cx="41148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smtClean="0"/>
              <a:t>Intensity image</a:t>
            </a:r>
            <a:r>
              <a:rPr lang="en-US" dirty="0" smtClean="0"/>
              <a:t> </a:t>
            </a:r>
            <a:r>
              <a:rPr lang="en-US" sz="1400" dirty="0"/>
              <a:t>is used as an aid in feature detection and extraction, in </a:t>
            </a:r>
            <a:r>
              <a:rPr lang="en-US" sz="1400" dirty="0" err="1"/>
              <a:t>lidar</a:t>
            </a:r>
            <a:r>
              <a:rPr lang="en-US" sz="1400" dirty="0"/>
              <a:t> point classification, and as a substitute for aerial imagery when none is </a:t>
            </a:r>
            <a:r>
              <a:rPr lang="en-US" sz="1400" dirty="0" smtClean="0"/>
              <a:t>available.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6400" y="2286000"/>
            <a:ext cx="19050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676400" y="3657600"/>
            <a:ext cx="3265055" cy="25030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620655" y="2327564"/>
            <a:ext cx="4685145" cy="3394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629891" y="3685309"/>
            <a:ext cx="4692073" cy="24199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6999"/>
            <a:ext cx="3448772" cy="353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1701800" y="2327564"/>
            <a:ext cx="3221182" cy="3602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17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2983264" y="3238500"/>
            <a:ext cx="6858000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636237" y="6781800"/>
            <a:ext cx="887763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23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36237" y="6781800"/>
            <a:ext cx="165899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98" y="1295400"/>
            <a:ext cx="6581702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14" y="228600"/>
            <a:ext cx="5761486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 rot="16200000">
            <a:off x="-2983264" y="3238500"/>
            <a:ext cx="6858000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080093" y="1300566"/>
            <a:ext cx="3033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Editing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LiDAR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data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42" y="14797"/>
            <a:ext cx="6543675" cy="38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38200" y="2706469"/>
            <a:ext cx="55626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LAS point clouds can be profiled, displayed and edited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Surface constraints can be added or removed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18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636237" y="6781800"/>
            <a:ext cx="887763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38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636237" y="6781800"/>
            <a:ext cx="165899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6200000">
            <a:off x="-2983264" y="3238500"/>
            <a:ext cx="6858000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6" y="50911"/>
            <a:ext cx="3610584" cy="2645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591" y="457200"/>
            <a:ext cx="6208409" cy="456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5143500" cy="372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06" y="4775288"/>
            <a:ext cx="3729038" cy="2042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7696200" y="4883634"/>
            <a:ext cx="129248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0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LiDAR</a:t>
            </a:r>
            <a:r>
              <a:rPr kumimoji="0" lang="en-US" sz="1000" b="1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1.2 spec</a:t>
            </a:r>
            <a:endParaRPr kumimoji="0" lang="en-US" sz="10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19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636237" y="6781800"/>
            <a:ext cx="963963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07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636237" y="6781800"/>
            <a:ext cx="165899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934" y="6093691"/>
            <a:ext cx="420130" cy="457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2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457200"/>
            <a:ext cx="9144000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09600" y="401784"/>
            <a:ext cx="2510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Airborne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LiDAR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-2983264" y="3238500"/>
            <a:ext cx="6858000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-2260520" y="3469074"/>
            <a:ext cx="5412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Using Airborne </a:t>
            </a:r>
            <a:r>
              <a:rPr lang="en-US" sz="1400" b="1" dirty="0" err="1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LiDAR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for 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Golden-winged Warbler Management</a:t>
            </a:r>
            <a:endParaRPr lang="en-US" sz="14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1219200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By measuring the time it takes light to bounce off an object, and knowing the speed of light (186,000 miles per second), one can detect the distance of the object</a:t>
            </a:r>
            <a:r>
              <a:rPr lang="en-US" sz="2400" dirty="0" smtClean="0"/>
              <a:t>. 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" y="5045333"/>
            <a:ext cx="5498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Airborne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LiDAR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using 1064-nanometer laser beams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5574268"/>
            <a:ext cx="6556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Bathymetric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Systems – using 532-nanometer laser beams</a:t>
            </a:r>
          </a:p>
        </p:txBody>
      </p:sp>
      <p:pic>
        <p:nvPicPr>
          <p:cNvPr id="1026" name="Picture 2" descr="86074511-961e-4bd5-9c03-820803de45af@us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542" y="456241"/>
            <a:ext cx="550694" cy="37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67000"/>
            <a:ext cx="270872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2553450" y="2626054"/>
            <a:ext cx="129248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(Source:</a:t>
            </a:r>
            <a:r>
              <a:rPr kumimoji="0" lang="en-US" sz="900" b="0" i="0" u="none" strike="noStrike" cap="none" normalizeH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 ESRI)</a:t>
            </a:r>
            <a:endParaRPr kumimoji="0" lang="en-US" sz="90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03135" y="180201"/>
            <a:ext cx="49170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“It's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faster than a speeding bullet. It can measure buildings in a </a:t>
            </a:r>
            <a:r>
              <a:rPr lang="en-US" sz="1000" i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single pulse.” (GCN, 2013) </a:t>
            </a:r>
            <a:endParaRPr lang="en-US" sz="1000" i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47711" y="2543889"/>
            <a:ext cx="36962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Challenge is in firing rapid pulses of light (up 150,000 per second)</a:t>
            </a:r>
            <a:endParaRPr lang="en-US" sz="1000" i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36237" y="6781800"/>
            <a:ext cx="125763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04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24"/>
            <a:ext cx="9144001" cy="685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287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4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9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36237" y="6781800"/>
            <a:ext cx="165899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 rot="16200000">
            <a:off x="-2983264" y="3238500"/>
            <a:ext cx="6858000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637"/>
            <a:ext cx="4124325" cy="626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752600"/>
            <a:ext cx="57150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22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636237" y="6781800"/>
            <a:ext cx="1040163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953000" y="497721"/>
            <a:ext cx="259079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Filtering point cloud for display</a:t>
            </a:r>
            <a:endParaRPr kumimoji="0" lang="en-US" sz="2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03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636237" y="6781800"/>
            <a:ext cx="165899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689178"/>
            <a:ext cx="4259347" cy="393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416" y="4618"/>
            <a:ext cx="4259347" cy="393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91" y="2027093"/>
            <a:ext cx="4259347" cy="393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683490" y="5586389"/>
            <a:ext cx="1831110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Low Vegetation</a:t>
            </a:r>
            <a:endParaRPr kumimoji="0" lang="en-US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6625473" y="6258579"/>
            <a:ext cx="2122604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Medium Vegetation</a:t>
            </a:r>
            <a:endParaRPr kumimoji="0" lang="en-US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7391400" y="-21102"/>
            <a:ext cx="1740816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High Vegetation</a:t>
            </a:r>
            <a:endParaRPr kumimoji="0" lang="en-US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1103745" y="5947542"/>
            <a:ext cx="99059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(&lt;1 meter)</a:t>
            </a:r>
            <a:endParaRPr kumimoji="0" lang="en-US" sz="1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7240509" y="6588695"/>
            <a:ext cx="8925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(1 – 3 m)</a:t>
            </a:r>
            <a:endParaRPr kumimoji="0" lang="en-US" sz="1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7892087" y="309757"/>
            <a:ext cx="73944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(&gt;3 m)</a:t>
            </a:r>
            <a:endParaRPr kumimoji="0" lang="en-US" sz="1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-2983264" y="3238500"/>
            <a:ext cx="6858000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23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36237" y="6781800"/>
            <a:ext cx="1192563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" y="39254"/>
            <a:ext cx="4259347" cy="393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267173" y="33771"/>
            <a:ext cx="1065874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Ground</a:t>
            </a:r>
            <a:endParaRPr kumimoji="0" lang="en-US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636237" y="6280918"/>
            <a:ext cx="33920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Point clouds over</a:t>
            </a:r>
            <a:r>
              <a:rPr kumimoji="0" lang="en-US" sz="2400" b="1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DSM</a:t>
            </a:r>
            <a:endParaRPr kumimoji="0" lang="en-US" sz="24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78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8" y="0"/>
            <a:ext cx="9122923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57088"/>
            <a:ext cx="3161488" cy="263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7512" y="4421735"/>
            <a:ext cx="259079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Point cloud shown in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ArcScene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by classification codes</a:t>
            </a:r>
            <a:endParaRPr kumimoji="0" lang="en-US" sz="2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9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4612"/>
            <a:ext cx="8382000" cy="687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25</a:t>
            </a:fld>
            <a:endParaRPr lang="en-US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746009" y="1366982"/>
            <a:ext cx="23979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GWWA nest locations</a:t>
            </a:r>
            <a:endParaRPr kumimoji="0" lang="en-US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-2983264" y="3238500"/>
            <a:ext cx="6858000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85800" y="411033"/>
            <a:ext cx="152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ArcScene</a:t>
            </a:r>
            <a:endParaRPr kumimoji="0" lang="en-US" sz="2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102764" y="1777923"/>
            <a:ext cx="491836" cy="577350"/>
          </a:xfrm>
          <a:prstGeom prst="straightConnector1">
            <a:avLst/>
          </a:prstGeom>
          <a:ln w="19050">
            <a:solidFill>
              <a:srgbClr val="C9A6E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36237" y="6781800"/>
            <a:ext cx="165899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36237" y="6781800"/>
            <a:ext cx="1421163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60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15240"/>
            <a:ext cx="8382000" cy="687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 rot="19683621">
            <a:off x="2018224" y="2711431"/>
            <a:ext cx="144279" cy="10043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26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 rot="16200000">
            <a:off x="-2983264" y="3238500"/>
            <a:ext cx="6858000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85800" y="411033"/>
            <a:ext cx="152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ArcScene</a:t>
            </a:r>
            <a:endParaRPr kumimoji="0" lang="en-US" sz="2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746009" y="1366982"/>
            <a:ext cx="23979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GWWA nest locations</a:t>
            </a:r>
            <a:endParaRPr kumimoji="0" lang="en-US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050146" y="4953000"/>
            <a:ext cx="20804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GWWA territories</a:t>
            </a:r>
            <a:endParaRPr kumimoji="0" lang="en-US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158787" y="4191000"/>
            <a:ext cx="9252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Profile</a:t>
            </a:r>
            <a:endParaRPr kumimoji="0" lang="en-US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930400" y="3731491"/>
            <a:ext cx="341745" cy="58189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102764" y="1777923"/>
            <a:ext cx="491836" cy="577350"/>
          </a:xfrm>
          <a:prstGeom prst="straightConnector1">
            <a:avLst/>
          </a:prstGeom>
          <a:ln w="19050">
            <a:solidFill>
              <a:srgbClr val="C9A6E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36237" y="6781800"/>
            <a:ext cx="165899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36237" y="6781800"/>
            <a:ext cx="1465035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9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43800" cy="685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545768" y="3755570"/>
            <a:ext cx="990599" cy="599637"/>
            <a:chOff x="1676400" y="3766456"/>
            <a:chExt cx="990599" cy="599637"/>
          </a:xfrm>
        </p:grpSpPr>
        <p:sp>
          <p:nvSpPr>
            <p:cNvPr id="3" name="Rectangle 1"/>
            <p:cNvSpPr>
              <a:spLocks noChangeArrowheads="1"/>
            </p:cNvSpPr>
            <p:nvPr/>
          </p:nvSpPr>
          <p:spPr bwMode="auto">
            <a:xfrm>
              <a:off x="1676400" y="3766456"/>
              <a:ext cx="990599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R="0" lvl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(&lt;1 meter)</a:t>
              </a:r>
              <a:endParaRPr kumimoji="0" lang="en-US" sz="9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Rectangle 1"/>
            <p:cNvSpPr>
              <a:spLocks noChangeArrowheads="1"/>
            </p:cNvSpPr>
            <p:nvPr/>
          </p:nvSpPr>
          <p:spPr bwMode="auto">
            <a:xfrm>
              <a:off x="1901037" y="3951514"/>
              <a:ext cx="634996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R="0" lvl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(1 – 3 m)</a:t>
              </a:r>
              <a:endParaRPr kumimoji="0" lang="en-US" sz="9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Rectangle 1"/>
            <p:cNvSpPr>
              <a:spLocks noChangeArrowheads="1"/>
            </p:cNvSpPr>
            <p:nvPr/>
          </p:nvSpPr>
          <p:spPr bwMode="auto">
            <a:xfrm>
              <a:off x="1722903" y="4135261"/>
              <a:ext cx="634996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R="0" lvl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(&gt;3 m)</a:t>
              </a:r>
              <a:endParaRPr kumimoji="0" lang="en-US" sz="9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8787551" cy="518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5540830" y="1600200"/>
            <a:ext cx="0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293430" y="2140311"/>
            <a:ext cx="0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1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28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457200"/>
            <a:ext cx="9144000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9600" y="401784"/>
            <a:ext cx="2369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Other Resources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-2983264" y="3238500"/>
            <a:ext cx="6858000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04800" y="1114485"/>
            <a:ext cx="46482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Free software</a:t>
            </a:r>
          </a:p>
          <a:p>
            <a:pPr marL="800100" lvl="1" indent="-342900">
              <a:buFont typeface="Times New Roman" pitchFamily="18" charset="0"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3"/>
              </a:rPr>
              <a:t>Fusion Version 3.21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(October, 2012 build)</a:t>
            </a:r>
          </a:p>
          <a:p>
            <a:pPr marL="800100" lvl="1" indent="-342900">
              <a:buFont typeface="Times New Roman" pitchFamily="18" charset="0"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  <a:hlinkClick r:id="rId4"/>
              </a:rPr>
              <a:t>FugroViewer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4"/>
              </a:rPr>
              <a:t> Version 1.52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5"/>
              </a:rPr>
              <a:t>Intergraph (ERDAS) Imagine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  <a:hlinkClick r:id="rId6"/>
              </a:rPr>
              <a:t>QCoherent’s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6"/>
              </a:rPr>
              <a:t> LP360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Videos</a:t>
            </a:r>
          </a:p>
          <a:p>
            <a:pPr marL="800100" lvl="1" indent="-342900">
              <a:buFont typeface="Times New Roman" pitchFamily="18" charset="0"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YouTube videos</a:t>
            </a:r>
          </a:p>
          <a:p>
            <a:pPr marL="800100" lvl="1" indent="-342900">
              <a:buFont typeface="Times New Roman" pitchFamily="18" charset="0"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7"/>
              </a:rPr>
              <a:t>ESRI training videos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(two free 60 minute videos)</a:t>
            </a:r>
          </a:p>
          <a:p>
            <a:pPr marL="800100" lvl="1" indent="-342900">
              <a:buFont typeface="Times New Roman" pitchFamily="18" charset="0"/>
              <a:buChar char="-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3545234" cy="329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479" y="2362198"/>
            <a:ext cx="3247521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709" y="4866075"/>
            <a:ext cx="4352925" cy="199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084" y="2971800"/>
            <a:ext cx="23812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636237" y="6781800"/>
            <a:ext cx="165899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36237" y="6781800"/>
            <a:ext cx="1573563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67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29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457200"/>
            <a:ext cx="9144000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9600" y="401784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Current WV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LiDAR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 Coverage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-2983264" y="3238500"/>
            <a:ext cx="6858000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48418" y="5255916"/>
            <a:ext cx="1649811" cy="10618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2013 WVAGP Annual Meeting</a:t>
            </a:r>
          </a:p>
          <a:p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Stonewall Resort State Park</a:t>
            </a:r>
          </a:p>
          <a:p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Sam Lammie</a:t>
            </a:r>
          </a:p>
          <a:p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Geographer</a:t>
            </a:r>
          </a:p>
          <a:p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Monongahela National Forest</a:t>
            </a:r>
          </a:p>
          <a:p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200 Sycamore Street</a:t>
            </a:r>
          </a:p>
          <a:p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Elkins, West Virginia  26241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36237" y="6781800"/>
            <a:ext cx="1658999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27" y="838200"/>
            <a:ext cx="6901873" cy="547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135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636237" y="6781800"/>
            <a:ext cx="165899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457200"/>
            <a:ext cx="9144000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09600" y="401784"/>
            <a:ext cx="1804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Background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62000" y="897553"/>
            <a:ext cx="6409267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Golden-winged Warbler is one of the most critically threatened, non-federally listed species in eastern North America.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rate of population decline has accelerated in the past decade, with the most precipitous declines in the Appalachian region, particularly West Virginia.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Because a variety of habitats are used by Golden-winged Warblers, they can be used as an umbrella species to address the needs of other species that require a range of 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early successional habitats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2" t="17566" r="9310" b="3408"/>
          <a:stretch/>
        </p:blipFill>
        <p:spPr bwMode="auto">
          <a:xfrm>
            <a:off x="7171267" y="647700"/>
            <a:ext cx="1693333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 rot="5400000">
            <a:off x="8321307" y="1409144"/>
            <a:ext cx="1368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Source: Wikipedia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2983264" y="3238500"/>
            <a:ext cx="6858000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3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36237" y="6781800"/>
            <a:ext cx="201963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72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636237" y="6781800"/>
            <a:ext cx="165899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934" y="6093691"/>
            <a:ext cx="420130" cy="457200"/>
          </a:xfrm>
          <a:prstGeom prst="rect">
            <a:avLst/>
          </a:prstGeom>
        </p:spPr>
      </p:pic>
      <p:pic>
        <p:nvPicPr>
          <p:cNvPr id="3074" name="Picture 2" descr="http://www.esajournals.org/na101/home/literatum/publisher/esa/journals/content/fron/2008/15409295-6.2/070001/production/images/large/i1540-9295-6-2-90-f0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064" y="990600"/>
            <a:ext cx="4267200" cy="371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457200"/>
            <a:ext cx="9144000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-2983264" y="3238500"/>
            <a:ext cx="6858000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600" y="409625"/>
            <a:ext cx="8534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hlinkClick r:id="rId4"/>
              </a:rPr>
              <a:t>LiDAR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hlinkClick r:id="rId4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  <a:hlinkClick r:id="rId4"/>
              </a:rPr>
              <a:t>shedding new light on habitat characterization and modeling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6237" y="838200"/>
            <a:ext cx="15171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Vierling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et al, 2008)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04800" y="1170087"/>
            <a:ext cx="464820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The three-dimensional arrangement of habitat is fundamental to how animals interact with the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environment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LiDAR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remote sensing is a tool that can characterize three-dimensional habitat structure of terrestrial and aquatic environments in fine detail across broad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areas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LiDAR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data may replace many labor-intensive, field-based measurements, and can characterize habitat in novel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ways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Incorporating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LiDAR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data into studies of animal–habitat relationships will help to improve models used for species management and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conservation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 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4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36237" y="6781800"/>
            <a:ext cx="278163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532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636237" y="6781800"/>
            <a:ext cx="165899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457200"/>
            <a:ext cx="9144000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09600" y="401784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Purpose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62001" y="1278553"/>
            <a:ext cx="548640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Using LIDAR to analyze habitat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structure,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both vertically and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horizontally,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may be the best option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for measuring habitat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complexity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appropriate scale.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Standard remote sensing products, using satellite imagery and/or digital aerial photography, provide critical horizontally-dependent, information on vegetation, but are not suitable for mapping vertical structure – a critical habitat component for this species.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2983264" y="3238500"/>
            <a:ext cx="6858000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63002" y="6306979"/>
            <a:ext cx="5052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Source: 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yle </a:t>
            </a:r>
            <a:r>
              <a:rPr lang="en-US" sz="1000" dirty="0" err="1" smtClean="0">
                <a:latin typeface="Times New Roman" pitchFamily="18" charset="0"/>
                <a:cs typeface="Times New Roman" pitchFamily="18" charset="0"/>
              </a:rPr>
              <a:t>Aldinger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(PhD candidate, WVU) and Cathy Johnson (Wildlife Biologist, MNF)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5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36237" y="6781800"/>
            <a:ext cx="354363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211"/>
            <a:ext cx="3652887" cy="273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reeform 11"/>
          <p:cNvSpPr/>
          <p:nvPr/>
        </p:nvSpPr>
        <p:spPr>
          <a:xfrm>
            <a:off x="5976594" y="443060"/>
            <a:ext cx="1461154" cy="886119"/>
          </a:xfrm>
          <a:custGeom>
            <a:avLst/>
            <a:gdLst>
              <a:gd name="connsiteX0" fmla="*/ 1461154 w 1461154"/>
              <a:gd name="connsiteY0" fmla="*/ 886119 h 886119"/>
              <a:gd name="connsiteX1" fmla="*/ 1206631 w 1461154"/>
              <a:gd name="connsiteY1" fmla="*/ 707010 h 886119"/>
              <a:gd name="connsiteX2" fmla="*/ 1150070 w 1461154"/>
              <a:gd name="connsiteY2" fmla="*/ 631596 h 886119"/>
              <a:gd name="connsiteX3" fmla="*/ 1084082 w 1461154"/>
              <a:gd name="connsiteY3" fmla="*/ 650449 h 886119"/>
              <a:gd name="connsiteX4" fmla="*/ 1018095 w 1461154"/>
              <a:gd name="connsiteY4" fmla="*/ 612742 h 886119"/>
              <a:gd name="connsiteX5" fmla="*/ 857839 w 1461154"/>
              <a:gd name="connsiteY5" fmla="*/ 584462 h 886119"/>
              <a:gd name="connsiteX6" fmla="*/ 810705 w 1461154"/>
              <a:gd name="connsiteY6" fmla="*/ 518474 h 886119"/>
              <a:gd name="connsiteX7" fmla="*/ 754144 w 1461154"/>
              <a:gd name="connsiteY7" fmla="*/ 348792 h 886119"/>
              <a:gd name="connsiteX8" fmla="*/ 612742 w 1461154"/>
              <a:gd name="connsiteY8" fmla="*/ 235670 h 886119"/>
              <a:gd name="connsiteX9" fmla="*/ 358218 w 1461154"/>
              <a:gd name="connsiteY9" fmla="*/ 141402 h 886119"/>
              <a:gd name="connsiteX10" fmla="*/ 235670 w 1461154"/>
              <a:gd name="connsiteY10" fmla="*/ 56561 h 886119"/>
              <a:gd name="connsiteX11" fmla="*/ 94268 w 1461154"/>
              <a:gd name="connsiteY11" fmla="*/ 28280 h 886119"/>
              <a:gd name="connsiteX12" fmla="*/ 0 w 1461154"/>
              <a:gd name="connsiteY12" fmla="*/ 0 h 88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61154" h="886119">
                <a:moveTo>
                  <a:pt x="1461154" y="886119"/>
                </a:moveTo>
                <a:cubicBezTo>
                  <a:pt x="1359816" y="817774"/>
                  <a:pt x="1258478" y="749430"/>
                  <a:pt x="1206631" y="707010"/>
                </a:cubicBezTo>
                <a:cubicBezTo>
                  <a:pt x="1154784" y="664590"/>
                  <a:pt x="1170495" y="641023"/>
                  <a:pt x="1150070" y="631596"/>
                </a:cubicBezTo>
                <a:cubicBezTo>
                  <a:pt x="1129645" y="622169"/>
                  <a:pt x="1106078" y="653591"/>
                  <a:pt x="1084082" y="650449"/>
                </a:cubicBezTo>
                <a:cubicBezTo>
                  <a:pt x="1062086" y="647307"/>
                  <a:pt x="1055802" y="623740"/>
                  <a:pt x="1018095" y="612742"/>
                </a:cubicBezTo>
                <a:cubicBezTo>
                  <a:pt x="980388" y="601744"/>
                  <a:pt x="892404" y="600173"/>
                  <a:pt x="857839" y="584462"/>
                </a:cubicBezTo>
                <a:cubicBezTo>
                  <a:pt x="823274" y="568751"/>
                  <a:pt x="827987" y="557752"/>
                  <a:pt x="810705" y="518474"/>
                </a:cubicBezTo>
                <a:cubicBezTo>
                  <a:pt x="793423" y="479196"/>
                  <a:pt x="787138" y="395926"/>
                  <a:pt x="754144" y="348792"/>
                </a:cubicBezTo>
                <a:cubicBezTo>
                  <a:pt x="721150" y="301658"/>
                  <a:pt x="678730" y="270235"/>
                  <a:pt x="612742" y="235670"/>
                </a:cubicBezTo>
                <a:cubicBezTo>
                  <a:pt x="546754" y="201105"/>
                  <a:pt x="421063" y="171253"/>
                  <a:pt x="358218" y="141402"/>
                </a:cubicBezTo>
                <a:cubicBezTo>
                  <a:pt x="295373" y="111550"/>
                  <a:pt x="279662" y="75415"/>
                  <a:pt x="235670" y="56561"/>
                </a:cubicBezTo>
                <a:cubicBezTo>
                  <a:pt x="191678" y="37707"/>
                  <a:pt x="133546" y="37707"/>
                  <a:pt x="94268" y="28280"/>
                </a:cubicBezTo>
                <a:cubicBezTo>
                  <a:pt x="54990" y="18853"/>
                  <a:pt x="27495" y="9426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608948" y="1376313"/>
            <a:ext cx="1564850" cy="226648"/>
          </a:xfrm>
          <a:custGeom>
            <a:avLst/>
            <a:gdLst>
              <a:gd name="connsiteX0" fmla="*/ 1564850 w 1564850"/>
              <a:gd name="connsiteY0" fmla="*/ 197963 h 226648"/>
              <a:gd name="connsiteX1" fmla="*/ 1395167 w 1564850"/>
              <a:gd name="connsiteY1" fmla="*/ 226244 h 226648"/>
              <a:gd name="connsiteX2" fmla="*/ 1206631 w 1564850"/>
              <a:gd name="connsiteY2" fmla="*/ 179110 h 226648"/>
              <a:gd name="connsiteX3" fmla="*/ 876693 w 1564850"/>
              <a:gd name="connsiteY3" fmla="*/ 179110 h 226648"/>
              <a:gd name="connsiteX4" fmla="*/ 650450 w 1564850"/>
              <a:gd name="connsiteY4" fmla="*/ 160256 h 226648"/>
              <a:gd name="connsiteX5" fmla="*/ 433633 w 1564850"/>
              <a:gd name="connsiteY5" fmla="*/ 103695 h 226648"/>
              <a:gd name="connsiteX6" fmla="*/ 311085 w 1564850"/>
              <a:gd name="connsiteY6" fmla="*/ 103695 h 226648"/>
              <a:gd name="connsiteX7" fmla="*/ 131976 w 1564850"/>
              <a:gd name="connsiteY7" fmla="*/ 65988 h 226648"/>
              <a:gd name="connsiteX8" fmla="*/ 0 w 1564850"/>
              <a:gd name="connsiteY8" fmla="*/ 0 h 22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4850" h="226648">
                <a:moveTo>
                  <a:pt x="1564850" y="197963"/>
                </a:moveTo>
                <a:cubicBezTo>
                  <a:pt x="1509860" y="213674"/>
                  <a:pt x="1454870" y="229386"/>
                  <a:pt x="1395167" y="226244"/>
                </a:cubicBezTo>
                <a:cubicBezTo>
                  <a:pt x="1335464" y="223102"/>
                  <a:pt x="1293043" y="186966"/>
                  <a:pt x="1206631" y="179110"/>
                </a:cubicBezTo>
                <a:cubicBezTo>
                  <a:pt x="1120219" y="171254"/>
                  <a:pt x="969390" y="182252"/>
                  <a:pt x="876693" y="179110"/>
                </a:cubicBezTo>
                <a:cubicBezTo>
                  <a:pt x="783996" y="175968"/>
                  <a:pt x="724293" y="172825"/>
                  <a:pt x="650450" y="160256"/>
                </a:cubicBezTo>
                <a:cubicBezTo>
                  <a:pt x="576607" y="147687"/>
                  <a:pt x="490194" y="113122"/>
                  <a:pt x="433633" y="103695"/>
                </a:cubicBezTo>
                <a:cubicBezTo>
                  <a:pt x="377072" y="94268"/>
                  <a:pt x="361361" y="109979"/>
                  <a:pt x="311085" y="103695"/>
                </a:cubicBezTo>
                <a:cubicBezTo>
                  <a:pt x="260809" y="97411"/>
                  <a:pt x="183823" y="83270"/>
                  <a:pt x="131976" y="65988"/>
                </a:cubicBezTo>
                <a:cubicBezTo>
                  <a:pt x="80129" y="48706"/>
                  <a:pt x="40064" y="24353"/>
                  <a:pt x="0" y="0"/>
                </a:cubicBezTo>
              </a:path>
            </a:pathLst>
          </a:custGeom>
          <a:noFill/>
          <a:ln>
            <a:solidFill>
              <a:srgbClr val="B88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684363" y="659876"/>
            <a:ext cx="1216058" cy="829559"/>
          </a:xfrm>
          <a:custGeom>
            <a:avLst/>
            <a:gdLst>
              <a:gd name="connsiteX0" fmla="*/ 1216058 w 1216058"/>
              <a:gd name="connsiteY0" fmla="*/ 829559 h 829559"/>
              <a:gd name="connsiteX1" fmla="*/ 1046375 w 1216058"/>
              <a:gd name="connsiteY1" fmla="*/ 791852 h 829559"/>
              <a:gd name="connsiteX2" fmla="*/ 876693 w 1216058"/>
              <a:gd name="connsiteY2" fmla="*/ 631596 h 829559"/>
              <a:gd name="connsiteX3" fmla="*/ 848412 w 1216058"/>
              <a:gd name="connsiteY3" fmla="*/ 527901 h 829559"/>
              <a:gd name="connsiteX4" fmla="*/ 744717 w 1216058"/>
              <a:gd name="connsiteY4" fmla="*/ 461914 h 829559"/>
              <a:gd name="connsiteX5" fmla="*/ 688157 w 1216058"/>
              <a:gd name="connsiteY5" fmla="*/ 386499 h 829559"/>
              <a:gd name="connsiteX6" fmla="*/ 509047 w 1216058"/>
              <a:gd name="connsiteY6" fmla="*/ 358219 h 829559"/>
              <a:gd name="connsiteX7" fmla="*/ 377072 w 1216058"/>
              <a:gd name="connsiteY7" fmla="*/ 226244 h 829559"/>
              <a:gd name="connsiteX8" fmla="*/ 329938 w 1216058"/>
              <a:gd name="connsiteY8" fmla="*/ 160256 h 829559"/>
              <a:gd name="connsiteX9" fmla="*/ 113122 w 1216058"/>
              <a:gd name="connsiteY9" fmla="*/ 56561 h 829559"/>
              <a:gd name="connsiteX10" fmla="*/ 0 w 1216058"/>
              <a:gd name="connsiteY10" fmla="*/ 0 h 82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6058" h="829559">
                <a:moveTo>
                  <a:pt x="1216058" y="829559"/>
                </a:moveTo>
                <a:cubicBezTo>
                  <a:pt x="1159497" y="827202"/>
                  <a:pt x="1102936" y="824846"/>
                  <a:pt x="1046375" y="791852"/>
                </a:cubicBezTo>
                <a:cubicBezTo>
                  <a:pt x="989814" y="758858"/>
                  <a:pt x="909687" y="675588"/>
                  <a:pt x="876693" y="631596"/>
                </a:cubicBezTo>
                <a:cubicBezTo>
                  <a:pt x="843699" y="587604"/>
                  <a:pt x="870408" y="556181"/>
                  <a:pt x="848412" y="527901"/>
                </a:cubicBezTo>
                <a:cubicBezTo>
                  <a:pt x="826416" y="499621"/>
                  <a:pt x="771426" y="485481"/>
                  <a:pt x="744717" y="461914"/>
                </a:cubicBezTo>
                <a:cubicBezTo>
                  <a:pt x="718008" y="438347"/>
                  <a:pt x="727435" y="403781"/>
                  <a:pt x="688157" y="386499"/>
                </a:cubicBezTo>
                <a:cubicBezTo>
                  <a:pt x="648879" y="369217"/>
                  <a:pt x="560894" y="384928"/>
                  <a:pt x="509047" y="358219"/>
                </a:cubicBezTo>
                <a:cubicBezTo>
                  <a:pt x="457200" y="331510"/>
                  <a:pt x="406923" y="259238"/>
                  <a:pt x="377072" y="226244"/>
                </a:cubicBezTo>
                <a:cubicBezTo>
                  <a:pt x="347220" y="193250"/>
                  <a:pt x="373930" y="188536"/>
                  <a:pt x="329938" y="160256"/>
                </a:cubicBezTo>
                <a:cubicBezTo>
                  <a:pt x="285946" y="131976"/>
                  <a:pt x="168112" y="83270"/>
                  <a:pt x="113122" y="56561"/>
                </a:cubicBezTo>
                <a:cubicBezTo>
                  <a:pt x="58132" y="29852"/>
                  <a:pt x="0" y="0"/>
                  <a:pt x="0" y="0"/>
                </a:cubicBez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486400" y="2743200"/>
            <a:ext cx="36251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“Hardly every see them unless you hear them first”</a:t>
            </a:r>
          </a:p>
          <a:p>
            <a:pPr algn="r"/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Early successional state – complicated structure</a:t>
            </a:r>
          </a:p>
          <a:p>
            <a:pPr algn="r"/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Golden-winged Warbler Working Group (2009)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67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rot="16200000">
            <a:off x="-2983264" y="3238500"/>
            <a:ext cx="6858000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90" y="0"/>
            <a:ext cx="782486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782" y="48492"/>
            <a:ext cx="1062814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891399" y="651597"/>
            <a:ext cx="104053" cy="762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90919" y="4664360"/>
            <a:ext cx="375198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Gay Sharp/Hoover range allotments</a:t>
            </a:r>
          </a:p>
          <a:p>
            <a:pPr algn="ctr"/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550 acres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levations ranging from 3,000 – 4,000 </a:t>
            </a:r>
            <a:r>
              <a:rPr lang="en-US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ft</a:t>
            </a:r>
            <a:endParaRPr lang="en-US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367181" y="652961"/>
            <a:ext cx="1607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Study area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636237" y="6781800"/>
            <a:ext cx="165899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6200000">
            <a:off x="-2983264" y="3238500"/>
            <a:ext cx="6858000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622" y="1676400"/>
            <a:ext cx="1062814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26237" y="2255980"/>
            <a:ext cx="104053" cy="762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90919" y="4664360"/>
            <a:ext cx="375198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Gay Sharp/Hoover range allotments</a:t>
            </a:r>
          </a:p>
          <a:p>
            <a:pPr algn="ctr"/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550 acres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levations ranging from 3,000 – 4,000 </a:t>
            </a:r>
            <a:r>
              <a:rPr lang="en-US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ft</a:t>
            </a:r>
            <a:endParaRPr lang="en-US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930215" y="1288288"/>
            <a:ext cx="2733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LiDAR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data details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62000" y="426958"/>
            <a:ext cx="7848600" cy="627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Collected by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WVU NRAC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(June, 2012)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/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Piper Navajo flown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at approximately 2000-ft AGL at an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average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speed of 135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knots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Collected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with the following parameters: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Pulse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Rate Frequency of 100,000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Hz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Scan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Frequency of 54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Hz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Scan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Angle of 24 degrees (full Field of View (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FOV)) 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Char char="-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WVU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NRAC post-processed the data and a ground model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was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derived from the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LiDAR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dataset 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Deliverables included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LiDAR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LAS 1.2 files (grouped in ASPRS classes): 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Class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default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Class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ground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Class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low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veg (&lt;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1m)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Class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medium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veg (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1-3m)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Class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high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veg &gt;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3m,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and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Bare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Earth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only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LiDAR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LAS 1.2 files (Class 2)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Char char="-"/>
            </a:pPr>
            <a:endParaRPr kumimoji="0" 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Latest </a:t>
            </a:r>
            <a:r>
              <a:rPr lang="en-US" sz="1400" i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LiDAR</a:t>
            </a:r>
            <a:r>
              <a:rPr lang="en-US" sz="14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 exchange LAS format 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is 1.4 (approved 11/11)</a:t>
            </a:r>
            <a:endParaRPr kumimoji="0" lang="en-US" sz="1400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Lidar returns examp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Lidar returns exampl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7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594" y="44882"/>
            <a:ext cx="1669643" cy="171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7795491" y="858982"/>
            <a:ext cx="286327" cy="14316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788727" y="1597891"/>
            <a:ext cx="1274618" cy="7019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36237" y="6781800"/>
            <a:ext cx="430563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25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636237" y="6781800"/>
            <a:ext cx="165899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782" y="48492"/>
            <a:ext cx="1062814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900635" y="614653"/>
            <a:ext cx="104053" cy="762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787934" y="1188720"/>
            <a:ext cx="7360426" cy="5181600"/>
            <a:chOff x="2090738" y="2133600"/>
            <a:chExt cx="6257925" cy="3810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0738" y="2133600"/>
              <a:ext cx="6257925" cy="381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ular Callout 1"/>
            <p:cNvSpPr/>
            <p:nvPr/>
          </p:nvSpPr>
          <p:spPr>
            <a:xfrm>
              <a:off x="6120300" y="2743200"/>
              <a:ext cx="1121064" cy="304800"/>
            </a:xfrm>
            <a:prstGeom prst="wedgeRectCallout">
              <a:avLst>
                <a:gd name="adj1" fmla="val -41439"/>
                <a:gd name="adj2" fmla="val 98864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First return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4" name="Rectangular Callout 3"/>
            <p:cNvSpPr/>
            <p:nvPr/>
          </p:nvSpPr>
          <p:spPr>
            <a:xfrm>
              <a:off x="3581400" y="4419600"/>
              <a:ext cx="1221564" cy="304800"/>
            </a:xfrm>
            <a:prstGeom prst="wedgeRectCallout">
              <a:avLst>
                <a:gd name="adj1" fmla="val -6804"/>
                <a:gd name="adj2" fmla="val 295833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Second return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ular Callout 4"/>
            <p:cNvSpPr/>
            <p:nvPr/>
          </p:nvSpPr>
          <p:spPr>
            <a:xfrm>
              <a:off x="5853599" y="4715164"/>
              <a:ext cx="1082964" cy="304800"/>
            </a:xfrm>
            <a:prstGeom prst="wedgeRectCallout">
              <a:avLst>
                <a:gd name="adj1" fmla="val -66394"/>
                <a:gd name="adj2" fmla="val 123107"/>
              </a:avLst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Third return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ular Callout 5"/>
            <p:cNvSpPr/>
            <p:nvPr/>
          </p:nvSpPr>
          <p:spPr>
            <a:xfrm>
              <a:off x="5793563" y="5484091"/>
              <a:ext cx="1066800" cy="304800"/>
            </a:xfrm>
            <a:prstGeom prst="wedgeRectCallout">
              <a:avLst>
                <a:gd name="adj1" fmla="val -95526"/>
                <a:gd name="adj2" fmla="val -25379"/>
              </a:avLst>
            </a:prstGeom>
            <a:solidFill>
              <a:srgbClr val="D98E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Last return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 rot="16200000">
            <a:off x="-2983264" y="3238500"/>
            <a:ext cx="6858000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704190" y="1143070"/>
            <a:ext cx="2281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LiDAR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Returns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8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36237" y="6781800"/>
            <a:ext cx="506763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23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/>
        </p:nvCxnSpPr>
        <p:spPr>
          <a:xfrm>
            <a:off x="636237" y="6781800"/>
            <a:ext cx="165899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36237" y="6781800"/>
            <a:ext cx="582963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782" y="48492"/>
            <a:ext cx="1062814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900635" y="614653"/>
            <a:ext cx="104053" cy="762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79" y="204196"/>
            <a:ext cx="625792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>
          <a:xfrm>
            <a:off x="2680405" y="3254355"/>
            <a:ext cx="4193309" cy="630531"/>
          </a:xfrm>
          <a:custGeom>
            <a:avLst/>
            <a:gdLst>
              <a:gd name="connsiteX0" fmla="*/ 4193309 w 4193309"/>
              <a:gd name="connsiteY0" fmla="*/ 150 h 630531"/>
              <a:gd name="connsiteX1" fmla="*/ 3971636 w 4193309"/>
              <a:gd name="connsiteY1" fmla="*/ 9386 h 630531"/>
              <a:gd name="connsiteX2" fmla="*/ 3805382 w 4193309"/>
              <a:gd name="connsiteY2" fmla="*/ 150 h 630531"/>
              <a:gd name="connsiteX3" fmla="*/ 3749964 w 4193309"/>
              <a:gd name="connsiteY3" fmla="*/ 18623 h 630531"/>
              <a:gd name="connsiteX4" fmla="*/ 3519055 w 4193309"/>
              <a:gd name="connsiteY4" fmla="*/ 101750 h 630531"/>
              <a:gd name="connsiteX5" fmla="*/ 2890982 w 4193309"/>
              <a:gd name="connsiteY5" fmla="*/ 212586 h 630531"/>
              <a:gd name="connsiteX6" fmla="*/ 2641600 w 4193309"/>
              <a:gd name="connsiteY6" fmla="*/ 249532 h 630531"/>
              <a:gd name="connsiteX7" fmla="*/ 2364509 w 4193309"/>
              <a:gd name="connsiteY7" fmla="*/ 258768 h 630531"/>
              <a:gd name="connsiteX8" fmla="*/ 1847273 w 4193309"/>
              <a:gd name="connsiteY8" fmla="*/ 341896 h 630531"/>
              <a:gd name="connsiteX9" fmla="*/ 1431636 w 4193309"/>
              <a:gd name="connsiteY9" fmla="*/ 434259 h 630531"/>
              <a:gd name="connsiteX10" fmla="*/ 840509 w 4193309"/>
              <a:gd name="connsiteY10" fmla="*/ 517386 h 630531"/>
              <a:gd name="connsiteX11" fmla="*/ 157018 w 4193309"/>
              <a:gd name="connsiteY11" fmla="*/ 618986 h 630531"/>
              <a:gd name="connsiteX12" fmla="*/ 0 w 4193309"/>
              <a:gd name="connsiteY12" fmla="*/ 628223 h 63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93309" h="630531">
                <a:moveTo>
                  <a:pt x="4193309" y="150"/>
                </a:moveTo>
                <a:cubicBezTo>
                  <a:pt x="4114799" y="4768"/>
                  <a:pt x="4036290" y="9386"/>
                  <a:pt x="3971636" y="9386"/>
                </a:cubicBezTo>
                <a:cubicBezTo>
                  <a:pt x="3906982" y="9386"/>
                  <a:pt x="3842327" y="-1390"/>
                  <a:pt x="3805382" y="150"/>
                </a:cubicBezTo>
                <a:cubicBezTo>
                  <a:pt x="3768437" y="1690"/>
                  <a:pt x="3749964" y="18623"/>
                  <a:pt x="3749964" y="18623"/>
                </a:cubicBezTo>
                <a:cubicBezTo>
                  <a:pt x="3702243" y="35556"/>
                  <a:pt x="3662218" y="69423"/>
                  <a:pt x="3519055" y="101750"/>
                </a:cubicBezTo>
                <a:cubicBezTo>
                  <a:pt x="3375892" y="134077"/>
                  <a:pt x="3037224" y="187956"/>
                  <a:pt x="2890982" y="212586"/>
                </a:cubicBezTo>
                <a:cubicBezTo>
                  <a:pt x="2744739" y="237216"/>
                  <a:pt x="2729345" y="241835"/>
                  <a:pt x="2641600" y="249532"/>
                </a:cubicBezTo>
                <a:cubicBezTo>
                  <a:pt x="2553854" y="257229"/>
                  <a:pt x="2496897" y="243374"/>
                  <a:pt x="2364509" y="258768"/>
                </a:cubicBezTo>
                <a:cubicBezTo>
                  <a:pt x="2232121" y="274162"/>
                  <a:pt x="2002752" y="312648"/>
                  <a:pt x="1847273" y="341896"/>
                </a:cubicBezTo>
                <a:cubicBezTo>
                  <a:pt x="1691794" y="371144"/>
                  <a:pt x="1599430" y="405011"/>
                  <a:pt x="1431636" y="434259"/>
                </a:cubicBezTo>
                <a:cubicBezTo>
                  <a:pt x="1263842" y="463507"/>
                  <a:pt x="840509" y="517386"/>
                  <a:pt x="840509" y="517386"/>
                </a:cubicBezTo>
                <a:lnTo>
                  <a:pt x="157018" y="618986"/>
                </a:lnTo>
                <a:cubicBezTo>
                  <a:pt x="16933" y="637459"/>
                  <a:pt x="0" y="628223"/>
                  <a:pt x="0" y="628223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5499805" y="3660764"/>
            <a:ext cx="838200" cy="243679"/>
          </a:xfrm>
          <a:prstGeom prst="wedgeRoundRectCallout">
            <a:avLst>
              <a:gd name="adj1" fmla="val -96682"/>
              <a:gd name="adj2" fmla="val -96695"/>
              <a:gd name="adj3" fmla="val 16667"/>
            </a:avLst>
          </a:prstGeom>
          <a:solidFill>
            <a:srgbClr val="B88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DEM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128696" y="739926"/>
            <a:ext cx="6059054" cy="1684807"/>
          </a:xfrm>
          <a:custGeom>
            <a:avLst/>
            <a:gdLst>
              <a:gd name="connsiteX0" fmla="*/ 6059054 w 6059054"/>
              <a:gd name="connsiteY0" fmla="*/ 1009052 h 1684807"/>
              <a:gd name="connsiteX1" fmla="*/ 5948218 w 6059054"/>
              <a:gd name="connsiteY1" fmla="*/ 935161 h 1684807"/>
              <a:gd name="connsiteX2" fmla="*/ 5837382 w 6059054"/>
              <a:gd name="connsiteY2" fmla="*/ 944397 h 1684807"/>
              <a:gd name="connsiteX3" fmla="*/ 5763491 w 6059054"/>
              <a:gd name="connsiteY3" fmla="*/ 916688 h 1684807"/>
              <a:gd name="connsiteX4" fmla="*/ 5754254 w 6059054"/>
              <a:gd name="connsiteY4" fmla="*/ 824325 h 1684807"/>
              <a:gd name="connsiteX5" fmla="*/ 5634182 w 6059054"/>
              <a:gd name="connsiteY5" fmla="*/ 658070 h 1684807"/>
              <a:gd name="connsiteX6" fmla="*/ 5394036 w 6059054"/>
              <a:gd name="connsiteY6" fmla="*/ 427161 h 1684807"/>
              <a:gd name="connsiteX7" fmla="*/ 5283200 w 6059054"/>
              <a:gd name="connsiteY7" fmla="*/ 427161 h 1684807"/>
              <a:gd name="connsiteX8" fmla="*/ 5190836 w 6059054"/>
              <a:gd name="connsiteY8" fmla="*/ 501052 h 1684807"/>
              <a:gd name="connsiteX9" fmla="*/ 4941454 w 6059054"/>
              <a:gd name="connsiteY9" fmla="*/ 898215 h 1684807"/>
              <a:gd name="connsiteX10" fmla="*/ 4849091 w 6059054"/>
              <a:gd name="connsiteY10" fmla="*/ 1018288 h 1684807"/>
              <a:gd name="connsiteX11" fmla="*/ 4812145 w 6059054"/>
              <a:gd name="connsiteY11" fmla="*/ 1027525 h 1684807"/>
              <a:gd name="connsiteX12" fmla="*/ 4775200 w 6059054"/>
              <a:gd name="connsiteY12" fmla="*/ 962870 h 1684807"/>
              <a:gd name="connsiteX13" fmla="*/ 4802909 w 6059054"/>
              <a:gd name="connsiteY13" fmla="*/ 805852 h 1684807"/>
              <a:gd name="connsiteX14" fmla="*/ 4839854 w 6059054"/>
              <a:gd name="connsiteY14" fmla="*/ 547234 h 1684807"/>
              <a:gd name="connsiteX15" fmla="*/ 4692073 w 6059054"/>
              <a:gd name="connsiteY15" fmla="*/ 214725 h 1684807"/>
              <a:gd name="connsiteX16" fmla="*/ 4553527 w 6059054"/>
              <a:gd name="connsiteY16" fmla="*/ 270143 h 1684807"/>
              <a:gd name="connsiteX17" fmla="*/ 4498109 w 6059054"/>
              <a:gd name="connsiteY17" fmla="*/ 408688 h 1684807"/>
              <a:gd name="connsiteX18" fmla="*/ 4470400 w 6059054"/>
              <a:gd name="connsiteY18" fmla="*/ 639597 h 1684807"/>
              <a:gd name="connsiteX19" fmla="*/ 4368800 w 6059054"/>
              <a:gd name="connsiteY19" fmla="*/ 1212252 h 1684807"/>
              <a:gd name="connsiteX20" fmla="*/ 4267200 w 6059054"/>
              <a:gd name="connsiteY20" fmla="*/ 1581706 h 1684807"/>
              <a:gd name="connsiteX21" fmla="*/ 4211782 w 6059054"/>
              <a:gd name="connsiteY21" fmla="*/ 1452397 h 1684807"/>
              <a:gd name="connsiteX22" fmla="*/ 4211782 w 6059054"/>
              <a:gd name="connsiteY22" fmla="*/ 1156834 h 1684807"/>
              <a:gd name="connsiteX23" fmla="*/ 4184073 w 6059054"/>
              <a:gd name="connsiteY23" fmla="*/ 768906 h 1684807"/>
              <a:gd name="connsiteX24" fmla="*/ 3805382 w 6059054"/>
              <a:gd name="connsiteY24" fmla="*/ 187015 h 1684807"/>
              <a:gd name="connsiteX25" fmla="*/ 3537527 w 6059054"/>
              <a:gd name="connsiteY25" fmla="*/ 131597 h 1684807"/>
              <a:gd name="connsiteX26" fmla="*/ 3445164 w 6059054"/>
              <a:gd name="connsiteY26" fmla="*/ 223961 h 1684807"/>
              <a:gd name="connsiteX27" fmla="*/ 3398982 w 6059054"/>
              <a:gd name="connsiteY27" fmla="*/ 251670 h 1684807"/>
              <a:gd name="connsiteX28" fmla="*/ 3325091 w 6059054"/>
              <a:gd name="connsiteY28" fmla="*/ 159306 h 1684807"/>
              <a:gd name="connsiteX29" fmla="*/ 3168073 w 6059054"/>
              <a:gd name="connsiteY29" fmla="*/ 39234 h 1684807"/>
              <a:gd name="connsiteX30" fmla="*/ 2992582 w 6059054"/>
              <a:gd name="connsiteY30" fmla="*/ 2288 h 1684807"/>
              <a:gd name="connsiteX31" fmla="*/ 2752436 w 6059054"/>
              <a:gd name="connsiteY31" fmla="*/ 94652 h 1684807"/>
              <a:gd name="connsiteX32" fmla="*/ 2706254 w 6059054"/>
              <a:gd name="connsiteY32" fmla="*/ 223961 h 1684807"/>
              <a:gd name="connsiteX33" fmla="*/ 2613891 w 6059054"/>
              <a:gd name="connsiteY33" fmla="*/ 454870 h 1684807"/>
              <a:gd name="connsiteX34" fmla="*/ 2521527 w 6059054"/>
              <a:gd name="connsiteY34" fmla="*/ 639597 h 1684807"/>
              <a:gd name="connsiteX35" fmla="*/ 2373745 w 6059054"/>
              <a:gd name="connsiteY35" fmla="*/ 445634 h 1684807"/>
              <a:gd name="connsiteX36" fmla="*/ 2041236 w 6059054"/>
              <a:gd name="connsiteY36" fmla="*/ 76179 h 1684807"/>
              <a:gd name="connsiteX37" fmla="*/ 1967345 w 6059054"/>
              <a:gd name="connsiteY37" fmla="*/ 76179 h 1684807"/>
              <a:gd name="connsiteX38" fmla="*/ 1865745 w 6059054"/>
              <a:gd name="connsiteY38" fmla="*/ 196252 h 1684807"/>
              <a:gd name="connsiteX39" fmla="*/ 1754909 w 6059054"/>
              <a:gd name="connsiteY39" fmla="*/ 630361 h 1684807"/>
              <a:gd name="connsiteX40" fmla="*/ 1533236 w 6059054"/>
              <a:gd name="connsiteY40" fmla="*/ 1036761 h 1684807"/>
              <a:gd name="connsiteX41" fmla="*/ 1357745 w 6059054"/>
              <a:gd name="connsiteY41" fmla="*/ 953634 h 1684807"/>
              <a:gd name="connsiteX42" fmla="*/ 1330036 w 6059054"/>
              <a:gd name="connsiteY42" fmla="*/ 1027525 h 1684807"/>
              <a:gd name="connsiteX43" fmla="*/ 1163782 w 6059054"/>
              <a:gd name="connsiteY43" fmla="*/ 1027525 h 1684807"/>
              <a:gd name="connsiteX44" fmla="*/ 1052945 w 6059054"/>
              <a:gd name="connsiteY44" fmla="*/ 1064470 h 1684807"/>
              <a:gd name="connsiteX45" fmla="*/ 914400 w 6059054"/>
              <a:gd name="connsiteY45" fmla="*/ 1082943 h 1684807"/>
              <a:gd name="connsiteX46" fmla="*/ 831273 w 6059054"/>
              <a:gd name="connsiteY46" fmla="*/ 1110652 h 1684807"/>
              <a:gd name="connsiteX47" fmla="*/ 609600 w 6059054"/>
              <a:gd name="connsiteY47" fmla="*/ 1313852 h 1684807"/>
              <a:gd name="connsiteX48" fmla="*/ 517236 w 6059054"/>
              <a:gd name="connsiteY48" fmla="*/ 1590943 h 1684807"/>
              <a:gd name="connsiteX49" fmla="*/ 461818 w 6059054"/>
              <a:gd name="connsiteY49" fmla="*/ 1674070 h 1684807"/>
              <a:gd name="connsiteX50" fmla="*/ 415636 w 6059054"/>
              <a:gd name="connsiteY50" fmla="*/ 1378506 h 1684807"/>
              <a:gd name="connsiteX51" fmla="*/ 341745 w 6059054"/>
              <a:gd name="connsiteY51" fmla="*/ 1230725 h 1684807"/>
              <a:gd name="connsiteX52" fmla="*/ 212436 w 6059054"/>
              <a:gd name="connsiteY52" fmla="*/ 1184543 h 1684807"/>
              <a:gd name="connsiteX53" fmla="*/ 147782 w 6059054"/>
              <a:gd name="connsiteY53" fmla="*/ 1193779 h 1684807"/>
              <a:gd name="connsiteX54" fmla="*/ 0 w 6059054"/>
              <a:gd name="connsiteY54" fmla="*/ 1323088 h 1684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9054" h="1684807">
                <a:moveTo>
                  <a:pt x="6059054" y="1009052"/>
                </a:moveTo>
                <a:cubicBezTo>
                  <a:pt x="6022108" y="977494"/>
                  <a:pt x="5985163" y="945937"/>
                  <a:pt x="5948218" y="935161"/>
                </a:cubicBezTo>
                <a:cubicBezTo>
                  <a:pt x="5911273" y="924385"/>
                  <a:pt x="5868170" y="947476"/>
                  <a:pt x="5837382" y="944397"/>
                </a:cubicBezTo>
                <a:cubicBezTo>
                  <a:pt x="5806594" y="941318"/>
                  <a:pt x="5777346" y="936700"/>
                  <a:pt x="5763491" y="916688"/>
                </a:cubicBezTo>
                <a:cubicBezTo>
                  <a:pt x="5749636" y="896676"/>
                  <a:pt x="5775805" y="867428"/>
                  <a:pt x="5754254" y="824325"/>
                </a:cubicBezTo>
                <a:cubicBezTo>
                  <a:pt x="5732703" y="781222"/>
                  <a:pt x="5694218" y="724264"/>
                  <a:pt x="5634182" y="658070"/>
                </a:cubicBezTo>
                <a:cubicBezTo>
                  <a:pt x="5574146" y="591876"/>
                  <a:pt x="5452533" y="465646"/>
                  <a:pt x="5394036" y="427161"/>
                </a:cubicBezTo>
                <a:cubicBezTo>
                  <a:pt x="5335539" y="388676"/>
                  <a:pt x="5317067" y="414846"/>
                  <a:pt x="5283200" y="427161"/>
                </a:cubicBezTo>
                <a:cubicBezTo>
                  <a:pt x="5249333" y="439476"/>
                  <a:pt x="5247794" y="422543"/>
                  <a:pt x="5190836" y="501052"/>
                </a:cubicBezTo>
                <a:cubicBezTo>
                  <a:pt x="5133878" y="579561"/>
                  <a:pt x="4998411" y="812009"/>
                  <a:pt x="4941454" y="898215"/>
                </a:cubicBezTo>
                <a:cubicBezTo>
                  <a:pt x="4884497" y="984421"/>
                  <a:pt x="4870642" y="996736"/>
                  <a:pt x="4849091" y="1018288"/>
                </a:cubicBezTo>
                <a:cubicBezTo>
                  <a:pt x="4827540" y="1039840"/>
                  <a:pt x="4824460" y="1036761"/>
                  <a:pt x="4812145" y="1027525"/>
                </a:cubicBezTo>
                <a:cubicBezTo>
                  <a:pt x="4799830" y="1018289"/>
                  <a:pt x="4776739" y="999815"/>
                  <a:pt x="4775200" y="962870"/>
                </a:cubicBezTo>
                <a:cubicBezTo>
                  <a:pt x="4773661" y="925925"/>
                  <a:pt x="4792133" y="875125"/>
                  <a:pt x="4802909" y="805852"/>
                </a:cubicBezTo>
                <a:cubicBezTo>
                  <a:pt x="4813685" y="736579"/>
                  <a:pt x="4858327" y="645755"/>
                  <a:pt x="4839854" y="547234"/>
                </a:cubicBezTo>
                <a:cubicBezTo>
                  <a:pt x="4821381" y="448713"/>
                  <a:pt x="4739794" y="260907"/>
                  <a:pt x="4692073" y="214725"/>
                </a:cubicBezTo>
                <a:cubicBezTo>
                  <a:pt x="4644352" y="168543"/>
                  <a:pt x="4585854" y="237816"/>
                  <a:pt x="4553527" y="270143"/>
                </a:cubicBezTo>
                <a:cubicBezTo>
                  <a:pt x="4521200" y="302470"/>
                  <a:pt x="4511963" y="347112"/>
                  <a:pt x="4498109" y="408688"/>
                </a:cubicBezTo>
                <a:cubicBezTo>
                  <a:pt x="4484254" y="470264"/>
                  <a:pt x="4491951" y="505670"/>
                  <a:pt x="4470400" y="639597"/>
                </a:cubicBezTo>
                <a:cubicBezTo>
                  <a:pt x="4448849" y="773524"/>
                  <a:pt x="4402667" y="1055234"/>
                  <a:pt x="4368800" y="1212252"/>
                </a:cubicBezTo>
                <a:cubicBezTo>
                  <a:pt x="4334933" y="1369270"/>
                  <a:pt x="4293370" y="1541682"/>
                  <a:pt x="4267200" y="1581706"/>
                </a:cubicBezTo>
                <a:cubicBezTo>
                  <a:pt x="4241030" y="1621730"/>
                  <a:pt x="4221018" y="1523209"/>
                  <a:pt x="4211782" y="1452397"/>
                </a:cubicBezTo>
                <a:cubicBezTo>
                  <a:pt x="4202546" y="1381585"/>
                  <a:pt x="4216400" y="1270749"/>
                  <a:pt x="4211782" y="1156834"/>
                </a:cubicBezTo>
                <a:cubicBezTo>
                  <a:pt x="4207164" y="1042919"/>
                  <a:pt x="4251806" y="930542"/>
                  <a:pt x="4184073" y="768906"/>
                </a:cubicBezTo>
                <a:cubicBezTo>
                  <a:pt x="4116340" y="607270"/>
                  <a:pt x="3913140" y="293233"/>
                  <a:pt x="3805382" y="187015"/>
                </a:cubicBezTo>
                <a:cubicBezTo>
                  <a:pt x="3697624" y="80797"/>
                  <a:pt x="3597563" y="125439"/>
                  <a:pt x="3537527" y="131597"/>
                </a:cubicBezTo>
                <a:cubicBezTo>
                  <a:pt x="3477491" y="137755"/>
                  <a:pt x="3468255" y="203949"/>
                  <a:pt x="3445164" y="223961"/>
                </a:cubicBezTo>
                <a:cubicBezTo>
                  <a:pt x="3422073" y="243973"/>
                  <a:pt x="3418994" y="262446"/>
                  <a:pt x="3398982" y="251670"/>
                </a:cubicBezTo>
                <a:cubicBezTo>
                  <a:pt x="3378970" y="240894"/>
                  <a:pt x="3363576" y="194712"/>
                  <a:pt x="3325091" y="159306"/>
                </a:cubicBezTo>
                <a:cubicBezTo>
                  <a:pt x="3286606" y="123900"/>
                  <a:pt x="3223491" y="65404"/>
                  <a:pt x="3168073" y="39234"/>
                </a:cubicBezTo>
                <a:cubicBezTo>
                  <a:pt x="3112655" y="13064"/>
                  <a:pt x="3061855" y="-6948"/>
                  <a:pt x="2992582" y="2288"/>
                </a:cubicBezTo>
                <a:cubicBezTo>
                  <a:pt x="2923309" y="11524"/>
                  <a:pt x="2800157" y="57707"/>
                  <a:pt x="2752436" y="94652"/>
                </a:cubicBezTo>
                <a:cubicBezTo>
                  <a:pt x="2704715" y="131597"/>
                  <a:pt x="2729345" y="163925"/>
                  <a:pt x="2706254" y="223961"/>
                </a:cubicBezTo>
                <a:cubicBezTo>
                  <a:pt x="2683163" y="283997"/>
                  <a:pt x="2644679" y="385597"/>
                  <a:pt x="2613891" y="454870"/>
                </a:cubicBezTo>
                <a:cubicBezTo>
                  <a:pt x="2583103" y="524143"/>
                  <a:pt x="2561551" y="641136"/>
                  <a:pt x="2521527" y="639597"/>
                </a:cubicBezTo>
                <a:cubicBezTo>
                  <a:pt x="2481503" y="638058"/>
                  <a:pt x="2453793" y="539537"/>
                  <a:pt x="2373745" y="445634"/>
                </a:cubicBezTo>
                <a:cubicBezTo>
                  <a:pt x="2293696" y="351731"/>
                  <a:pt x="2108969" y="137755"/>
                  <a:pt x="2041236" y="76179"/>
                </a:cubicBezTo>
                <a:cubicBezTo>
                  <a:pt x="1973503" y="14603"/>
                  <a:pt x="1996593" y="56167"/>
                  <a:pt x="1967345" y="76179"/>
                </a:cubicBezTo>
                <a:cubicBezTo>
                  <a:pt x="1938097" y="96191"/>
                  <a:pt x="1901151" y="103888"/>
                  <a:pt x="1865745" y="196252"/>
                </a:cubicBezTo>
                <a:cubicBezTo>
                  <a:pt x="1830339" y="288616"/>
                  <a:pt x="1810327" y="490276"/>
                  <a:pt x="1754909" y="630361"/>
                </a:cubicBezTo>
                <a:cubicBezTo>
                  <a:pt x="1699491" y="770446"/>
                  <a:pt x="1599430" y="982882"/>
                  <a:pt x="1533236" y="1036761"/>
                </a:cubicBezTo>
                <a:cubicBezTo>
                  <a:pt x="1467042" y="1090640"/>
                  <a:pt x="1391612" y="955173"/>
                  <a:pt x="1357745" y="953634"/>
                </a:cubicBezTo>
                <a:cubicBezTo>
                  <a:pt x="1323878" y="952095"/>
                  <a:pt x="1362363" y="1015210"/>
                  <a:pt x="1330036" y="1027525"/>
                </a:cubicBezTo>
                <a:cubicBezTo>
                  <a:pt x="1297709" y="1039840"/>
                  <a:pt x="1209964" y="1021368"/>
                  <a:pt x="1163782" y="1027525"/>
                </a:cubicBezTo>
                <a:cubicBezTo>
                  <a:pt x="1117600" y="1033682"/>
                  <a:pt x="1094509" y="1055234"/>
                  <a:pt x="1052945" y="1064470"/>
                </a:cubicBezTo>
                <a:cubicBezTo>
                  <a:pt x="1011381" y="1073706"/>
                  <a:pt x="951345" y="1075246"/>
                  <a:pt x="914400" y="1082943"/>
                </a:cubicBezTo>
                <a:cubicBezTo>
                  <a:pt x="877455" y="1090640"/>
                  <a:pt x="882073" y="1072167"/>
                  <a:pt x="831273" y="1110652"/>
                </a:cubicBezTo>
                <a:cubicBezTo>
                  <a:pt x="780473" y="1149137"/>
                  <a:pt x="661939" y="1233804"/>
                  <a:pt x="609600" y="1313852"/>
                </a:cubicBezTo>
                <a:cubicBezTo>
                  <a:pt x="557261" y="1393900"/>
                  <a:pt x="541866" y="1530907"/>
                  <a:pt x="517236" y="1590943"/>
                </a:cubicBezTo>
                <a:cubicBezTo>
                  <a:pt x="492606" y="1650979"/>
                  <a:pt x="478751" y="1709476"/>
                  <a:pt x="461818" y="1674070"/>
                </a:cubicBezTo>
                <a:cubicBezTo>
                  <a:pt x="444885" y="1638664"/>
                  <a:pt x="435648" y="1452397"/>
                  <a:pt x="415636" y="1378506"/>
                </a:cubicBezTo>
                <a:cubicBezTo>
                  <a:pt x="395624" y="1304615"/>
                  <a:pt x="375612" y="1263052"/>
                  <a:pt x="341745" y="1230725"/>
                </a:cubicBezTo>
                <a:cubicBezTo>
                  <a:pt x="307878" y="1198398"/>
                  <a:pt x="244763" y="1190701"/>
                  <a:pt x="212436" y="1184543"/>
                </a:cubicBezTo>
                <a:cubicBezTo>
                  <a:pt x="180109" y="1178385"/>
                  <a:pt x="183188" y="1170688"/>
                  <a:pt x="147782" y="1193779"/>
                </a:cubicBezTo>
                <a:cubicBezTo>
                  <a:pt x="112376" y="1216870"/>
                  <a:pt x="56188" y="1269979"/>
                  <a:pt x="0" y="1323088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ular Callout 13"/>
          <p:cNvSpPr/>
          <p:nvPr/>
        </p:nvSpPr>
        <p:spPr>
          <a:xfrm>
            <a:off x="1613605" y="1019848"/>
            <a:ext cx="838200" cy="243679"/>
          </a:xfrm>
          <a:prstGeom prst="wedgeRoundRectCallout">
            <a:avLst>
              <a:gd name="adj1" fmla="val 91747"/>
              <a:gd name="adj2" fmla="val 138309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DSM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79" y="4097109"/>
            <a:ext cx="316579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056751" y="4130393"/>
            <a:ext cx="31289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Digital surface model (DSM)</a:t>
            </a:r>
            <a:endParaRPr kumimoji="0" lang="en-US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832" y="4157607"/>
            <a:ext cx="3183764" cy="268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5205632" y="6419758"/>
            <a:ext cx="32599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Digital elevation</a:t>
            </a:r>
            <a:r>
              <a:rPr kumimoji="0" lang="en-US" b="1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model (DEM)</a:t>
            </a:r>
            <a:endParaRPr kumimoji="0" lang="en-US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 rot="16200000">
            <a:off x="-2983264" y="3238500"/>
            <a:ext cx="6858000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-616825" y="1078034"/>
            <a:ext cx="2106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Digital Models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58DF-C223-47B8-880B-29D5B16BD7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5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10115</TotalTime>
  <Words>1054</Words>
  <Application>Microsoft Office PowerPoint</Application>
  <PresentationFormat>On-screen Show (4:3)</PresentationFormat>
  <Paragraphs>221</Paragraphs>
  <Slides>29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Forest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USDA Forest Service</dc:creator>
  <cp:lastModifiedBy>USDA Forest Service</cp:lastModifiedBy>
  <cp:revision>138</cp:revision>
  <cp:lastPrinted>2013-05-10T20:58:26Z</cp:lastPrinted>
  <dcterms:created xsi:type="dcterms:W3CDTF">2013-04-09T10:12:43Z</dcterms:created>
  <dcterms:modified xsi:type="dcterms:W3CDTF">2013-05-12T17:54:09Z</dcterms:modified>
</cp:coreProperties>
</file>