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5" r:id="rId2"/>
    <p:sldId id="298" r:id="rId3"/>
    <p:sldId id="397" r:id="rId4"/>
    <p:sldId id="405" r:id="rId5"/>
    <p:sldId id="382" r:id="rId6"/>
    <p:sldId id="406" r:id="rId7"/>
    <p:sldId id="386" r:id="rId8"/>
    <p:sldId id="390" r:id="rId9"/>
    <p:sldId id="396" r:id="rId10"/>
    <p:sldId id="392" r:id="rId11"/>
    <p:sldId id="394" r:id="rId12"/>
    <p:sldId id="393" r:id="rId13"/>
    <p:sldId id="407" r:id="rId14"/>
    <p:sldId id="410" r:id="rId15"/>
    <p:sldId id="389" r:id="rId16"/>
    <p:sldId id="400" r:id="rId17"/>
    <p:sldId id="401" r:id="rId18"/>
    <p:sldId id="402" r:id="rId19"/>
    <p:sldId id="403" r:id="rId20"/>
    <p:sldId id="404" r:id="rId21"/>
    <p:sldId id="398" r:id="rId22"/>
    <p:sldId id="399" r:id="rId23"/>
    <p:sldId id="350" r:id="rId24"/>
    <p:sldId id="40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833"/>
    <a:srgbClr val="0F6F8C"/>
    <a:srgbClr val="00AE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366" autoAdjust="0"/>
    <p:restoredTop sz="88379" autoAdjust="0"/>
  </p:normalViewPr>
  <p:slideViewPr>
    <p:cSldViewPr>
      <p:cViewPr>
        <p:scale>
          <a:sx n="100" d="100"/>
          <a:sy n="100" d="100"/>
        </p:scale>
        <p:origin x="-446" y="86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9.tiff"/><Relationship Id="rId7" Type="http://schemas.openxmlformats.org/officeDocument/2006/relationships/image" Target="../media/image16.tiff"/><Relationship Id="rId2" Type="http://schemas.openxmlformats.org/officeDocument/2006/relationships/image" Target="../media/image18.jpeg"/><Relationship Id="rId6" Type="http://schemas.openxmlformats.org/officeDocument/2006/relationships/image" Target="../media/image15.tiff"/><Relationship Id="rId11" Type="http://schemas.openxmlformats.org/officeDocument/2006/relationships/image" Target="../media/image22.jpeg"/><Relationship Id="rId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image" Target="../media/image21.jpeg"/><Relationship Id="rId4" Type="http://schemas.openxmlformats.org/officeDocument/2006/relationships/image" Target="../media/image13.tiff"/><Relationship Id="rId9" Type="http://schemas.openxmlformats.org/officeDocument/2006/relationships/image" Target="../media/image20.tiff"/></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8BC2C-83F9-0A41-B09F-01AFF33B20F8}">
      <dsp:nvSpPr>
        <dsp:cNvPr id="0" name=""/>
        <dsp:cNvSpPr/>
      </dsp:nvSpPr>
      <dsp:spPr>
        <a:xfrm>
          <a:off x="1286966" y="1543259"/>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dirty="0" smtClean="0">
              <a:solidFill>
                <a:srgbClr val="984807"/>
              </a:solidFill>
              <a:latin typeface="Calibri"/>
              <a:cs typeface="Calibri"/>
            </a:rPr>
            <a:t>Jennifer </a:t>
          </a:r>
          <a:r>
            <a:rPr lang="en-US" sz="850" b="1" kern="1200" dirty="0" err="1" smtClean="0">
              <a:solidFill>
                <a:srgbClr val="984807"/>
              </a:solidFill>
              <a:latin typeface="Calibri"/>
              <a:cs typeface="Calibri"/>
            </a:rPr>
            <a:t>Whitacre</a:t>
          </a:r>
          <a:endParaRPr lang="en-US" sz="850" b="1" kern="1200" dirty="0" smtClean="0">
            <a:solidFill>
              <a:srgbClr val="984807"/>
            </a:solidFill>
            <a:latin typeface="Calibri"/>
            <a:cs typeface="Calibri"/>
          </a:endParaRPr>
        </a:p>
        <a:p>
          <a:pPr lvl="0" algn="ctr" defTabSz="377825">
            <a:lnSpc>
              <a:spcPct val="90000"/>
            </a:lnSpc>
            <a:spcBef>
              <a:spcPct val="0"/>
            </a:spcBef>
            <a:spcAft>
              <a:spcPct val="35000"/>
            </a:spcAft>
          </a:pPr>
          <a:r>
            <a:rPr lang="en-US" sz="850" b="1" kern="1200" dirty="0" smtClean="0">
              <a:solidFill>
                <a:srgbClr val="984807"/>
              </a:solidFill>
              <a:latin typeface="Calibri"/>
              <a:cs typeface="Calibri"/>
            </a:rPr>
            <a:t>Account Manager</a:t>
          </a:r>
          <a:endParaRPr lang="en-US" sz="850" kern="1200" dirty="0">
            <a:latin typeface="Calibri"/>
            <a:cs typeface="Calibri"/>
          </a:endParaRPr>
        </a:p>
      </dsp:txBody>
      <dsp:txXfrm>
        <a:off x="1454556" y="1687125"/>
        <a:ext cx="746949" cy="641215"/>
      </dsp:txXfrm>
    </dsp:sp>
    <dsp:sp modelId="{D6669A05-BE8F-5D4A-AAB5-4CA07A423578}">
      <dsp:nvSpPr>
        <dsp:cNvPr id="0" name=""/>
        <dsp:cNvSpPr/>
      </dsp:nvSpPr>
      <dsp:spPr>
        <a:xfrm>
          <a:off x="0" y="4419599"/>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F88646EC-017C-424C-8020-EFEBDBC9F9E7}">
      <dsp:nvSpPr>
        <dsp:cNvPr id="0" name=""/>
        <dsp:cNvSpPr/>
      </dsp:nvSpPr>
      <dsp:spPr>
        <a:xfrm>
          <a:off x="355955" y="1030048"/>
          <a:ext cx="1082129" cy="928947"/>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6BEED18-5A34-E14C-BEC0-7185FF4D2C36}">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0A054707-6E8A-9F44-B494-30580E1880AC}">
      <dsp:nvSpPr>
        <dsp:cNvPr id="0" name=""/>
        <dsp:cNvSpPr/>
      </dsp:nvSpPr>
      <dsp:spPr>
        <a:xfrm>
          <a:off x="2217977" y="1026875"/>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endParaRPr lang="en-US" sz="800" b="1" kern="1200" dirty="0" smtClean="0">
            <a:solidFill>
              <a:srgbClr val="984807"/>
            </a:solidFill>
            <a:latin typeface="Calibri"/>
            <a:cs typeface="Calibri"/>
          </a:endParaRPr>
        </a:p>
        <a:p>
          <a:pPr lvl="0" algn="ctr" defTabSz="355600">
            <a:lnSpc>
              <a:spcPct val="90000"/>
            </a:lnSpc>
            <a:spcBef>
              <a:spcPct val="0"/>
            </a:spcBef>
            <a:spcAft>
              <a:spcPct val="35000"/>
            </a:spcAft>
          </a:pPr>
          <a:r>
            <a:rPr lang="en-US" sz="850" b="1" kern="1200" dirty="0" smtClean="0">
              <a:solidFill>
                <a:srgbClr val="984807"/>
              </a:solidFill>
              <a:latin typeface="Calibri"/>
              <a:cs typeface="Calibri"/>
            </a:rPr>
            <a:t>Danny Ross</a:t>
          </a:r>
        </a:p>
        <a:p>
          <a:pPr lvl="0" algn="ctr" defTabSz="355600">
            <a:lnSpc>
              <a:spcPct val="90000"/>
            </a:lnSpc>
            <a:spcBef>
              <a:spcPct val="0"/>
            </a:spcBef>
            <a:spcAft>
              <a:spcPct val="35000"/>
            </a:spcAft>
          </a:pPr>
          <a:r>
            <a:rPr lang="en-US" sz="850" b="1" kern="1200" dirty="0" smtClean="0">
              <a:solidFill>
                <a:srgbClr val="984807"/>
              </a:solidFill>
              <a:latin typeface="Calibri"/>
              <a:cs typeface="Calibri"/>
            </a:rPr>
            <a:t>Account Manager</a:t>
          </a:r>
        </a:p>
      </dsp:txBody>
      <dsp:txXfrm>
        <a:off x="2385567" y="1170741"/>
        <a:ext cx="746949" cy="641215"/>
      </dsp:txXfrm>
    </dsp:sp>
    <dsp:sp modelId="{DB66B8C4-2122-CC48-AE32-124B6350A3BF}">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BB20D700-06A3-1545-A7BB-FB0FFCBB806A}">
      <dsp:nvSpPr>
        <dsp:cNvPr id="0" name=""/>
        <dsp:cNvSpPr/>
      </dsp:nvSpPr>
      <dsp:spPr>
        <a:xfrm>
          <a:off x="3148228" y="1541446"/>
          <a:ext cx="1082129" cy="928947"/>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984F736-C1E4-E14F-8E23-F46752024B0E}">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A87F481A-40B4-2D44-A12E-37E1121F9F47}">
      <dsp:nvSpPr>
        <dsp:cNvPr id="0" name=""/>
        <dsp:cNvSpPr/>
      </dsp:nvSpPr>
      <dsp:spPr>
        <a:xfrm>
          <a:off x="1286966" y="516384"/>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smtClean="0">
              <a:solidFill>
                <a:srgbClr val="984807"/>
              </a:solidFill>
              <a:latin typeface="Calibri"/>
              <a:cs typeface="Calibri"/>
            </a:rPr>
            <a:t>Susan Jackson</a:t>
          </a:r>
        </a:p>
        <a:p>
          <a:pPr lvl="0" algn="ctr" defTabSz="377825">
            <a:lnSpc>
              <a:spcPct val="90000"/>
            </a:lnSpc>
            <a:spcBef>
              <a:spcPct val="0"/>
            </a:spcBef>
            <a:spcAft>
              <a:spcPct val="35000"/>
            </a:spcAft>
          </a:pPr>
          <a:r>
            <a:rPr lang="en-US" sz="850" b="1" kern="1200" smtClean="0">
              <a:solidFill>
                <a:srgbClr val="984807"/>
              </a:solidFill>
              <a:latin typeface="Calibri"/>
              <a:cs typeface="Calibri"/>
            </a:rPr>
            <a:t>Practice Lead</a:t>
          </a:r>
          <a:endParaRPr lang="en-US" sz="850" b="1" kern="1200" dirty="0" smtClean="0">
            <a:solidFill>
              <a:srgbClr val="984807"/>
            </a:solidFill>
            <a:latin typeface="Calibri"/>
            <a:cs typeface="Calibri"/>
          </a:endParaRPr>
        </a:p>
      </dsp:txBody>
      <dsp:txXfrm>
        <a:off x="1454556" y="660250"/>
        <a:ext cx="746949" cy="641215"/>
      </dsp:txXfrm>
    </dsp:sp>
    <dsp:sp modelId="{7D315516-8D04-4642-97C5-4E8B2368034C}">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A5EF3AB6-0327-7D4A-8361-DC2E3BE565F5}">
      <dsp:nvSpPr>
        <dsp:cNvPr id="0" name=""/>
        <dsp:cNvSpPr/>
      </dsp:nvSpPr>
      <dsp:spPr>
        <a:xfrm>
          <a:off x="2217977" y="0"/>
          <a:ext cx="1082129" cy="928947"/>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4440FF9-1965-0648-BBF0-51721D717729}">
      <dsp:nvSpPr>
        <dsp:cNvPr id="0" name=""/>
        <dsp:cNvSpPr/>
      </dsp:nvSpPr>
      <dsp:spPr>
        <a:xfrm>
          <a:off x="1" y="4419601"/>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1CB14C9D-A165-AE4E-BF61-835B979AEF02}">
      <dsp:nvSpPr>
        <dsp:cNvPr id="0" name=""/>
        <dsp:cNvSpPr/>
      </dsp:nvSpPr>
      <dsp:spPr>
        <a:xfrm>
          <a:off x="3148228" y="514570"/>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dirty="0" smtClean="0">
              <a:solidFill>
                <a:srgbClr val="984807"/>
              </a:solidFill>
              <a:latin typeface="Calibri"/>
              <a:cs typeface="Calibri"/>
            </a:rPr>
            <a:t>Jesse Glasgow</a:t>
          </a:r>
        </a:p>
        <a:p>
          <a:pPr lvl="0" algn="ctr" defTabSz="377825">
            <a:lnSpc>
              <a:spcPct val="90000"/>
            </a:lnSpc>
            <a:spcBef>
              <a:spcPct val="0"/>
            </a:spcBef>
            <a:spcAft>
              <a:spcPct val="35000"/>
            </a:spcAft>
          </a:pPr>
          <a:r>
            <a:rPr lang="en-US" sz="850" b="1" kern="1200" dirty="0" smtClean="0">
              <a:solidFill>
                <a:srgbClr val="984807"/>
              </a:solidFill>
              <a:latin typeface="Calibri"/>
              <a:cs typeface="Calibri"/>
            </a:rPr>
            <a:t>Director of </a:t>
          </a:r>
          <a:r>
            <a:rPr lang="en-US" sz="850" b="1" kern="1200" dirty="0" err="1" smtClean="0">
              <a:solidFill>
                <a:srgbClr val="984807"/>
              </a:solidFill>
              <a:latin typeface="Calibri"/>
              <a:cs typeface="Calibri"/>
            </a:rPr>
            <a:t>GaaS</a:t>
          </a:r>
          <a:endParaRPr lang="en-US" sz="850" b="1" kern="1200" dirty="0" smtClean="0">
            <a:solidFill>
              <a:srgbClr val="984807"/>
            </a:solidFill>
            <a:latin typeface="Calibri"/>
            <a:cs typeface="Calibri"/>
          </a:endParaRPr>
        </a:p>
      </dsp:txBody>
      <dsp:txXfrm>
        <a:off x="3315818" y="658436"/>
        <a:ext cx="746949" cy="641215"/>
      </dsp:txXfrm>
    </dsp:sp>
    <dsp:sp modelId="{BB4EB4DF-06EA-FA4B-9094-7C47C36C98D8}">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94511BD0-16FC-DF4E-8C71-72CC0D028394}">
      <dsp:nvSpPr>
        <dsp:cNvPr id="0" name=""/>
        <dsp:cNvSpPr/>
      </dsp:nvSpPr>
      <dsp:spPr>
        <a:xfrm>
          <a:off x="4079239" y="1036849"/>
          <a:ext cx="1082129" cy="928947"/>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6185CD1-85BC-4F43-AF0C-BE9B73313BAB}">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ECCB432B-5719-2E42-AF49-E955AE3A7EFB}">
      <dsp:nvSpPr>
        <dsp:cNvPr id="0" name=""/>
        <dsp:cNvSpPr/>
      </dsp:nvSpPr>
      <dsp:spPr>
        <a:xfrm>
          <a:off x="4079239" y="9974"/>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smtClean="0">
              <a:solidFill>
                <a:srgbClr val="984807"/>
              </a:solidFill>
              <a:latin typeface="Calibri"/>
              <a:cs typeface="Calibri"/>
            </a:rPr>
            <a:t>Matt Boyd</a:t>
          </a:r>
        </a:p>
        <a:p>
          <a:pPr lvl="0" algn="ctr" defTabSz="377825">
            <a:lnSpc>
              <a:spcPct val="90000"/>
            </a:lnSpc>
            <a:spcBef>
              <a:spcPct val="0"/>
            </a:spcBef>
            <a:spcAft>
              <a:spcPct val="35000"/>
            </a:spcAft>
          </a:pPr>
          <a:r>
            <a:rPr lang="en-US" sz="850" b="1" kern="1200" smtClean="0">
              <a:solidFill>
                <a:srgbClr val="984807"/>
              </a:solidFill>
              <a:latin typeface="Calibri"/>
              <a:cs typeface="Calibri"/>
            </a:rPr>
            <a:t>Chief Innovation Officer</a:t>
          </a:r>
          <a:endParaRPr lang="en-US" sz="850" b="1" kern="1200" dirty="0" smtClean="0">
            <a:solidFill>
              <a:srgbClr val="984807"/>
            </a:solidFill>
            <a:latin typeface="Calibri"/>
            <a:cs typeface="Calibri"/>
          </a:endParaRPr>
        </a:p>
      </dsp:txBody>
      <dsp:txXfrm>
        <a:off x="4246829" y="153840"/>
        <a:ext cx="746949" cy="641215"/>
      </dsp:txXfrm>
    </dsp:sp>
    <dsp:sp modelId="{82EBFF2A-9797-084E-A4E0-B0F0B1B019CB}">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00F29880-1B16-264D-8DB8-7F612E29288C}">
      <dsp:nvSpPr>
        <dsp:cNvPr id="0" name=""/>
        <dsp:cNvSpPr/>
      </dsp:nvSpPr>
      <dsp:spPr>
        <a:xfrm>
          <a:off x="5010250" y="528171"/>
          <a:ext cx="1082129" cy="928947"/>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E1BFCE5-1649-364B-8860-AFEA346BC1E7}">
      <dsp:nvSpPr>
        <dsp:cNvPr id="0" name=""/>
        <dsp:cNvSpPr/>
      </dsp:nvSpPr>
      <dsp:spPr>
        <a:xfrm>
          <a:off x="0" y="4424857"/>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0849E507-73B0-E842-A16E-1F01487155C7}">
      <dsp:nvSpPr>
        <dsp:cNvPr id="0" name=""/>
        <dsp:cNvSpPr/>
      </dsp:nvSpPr>
      <dsp:spPr>
        <a:xfrm>
          <a:off x="5010250" y="1553233"/>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smtClean="0">
              <a:solidFill>
                <a:srgbClr val="984807"/>
              </a:solidFill>
              <a:latin typeface="Calibri"/>
              <a:cs typeface="Calibri"/>
            </a:rPr>
            <a:t>Amber Bliss</a:t>
          </a:r>
        </a:p>
        <a:p>
          <a:pPr lvl="0" algn="ctr" defTabSz="377825">
            <a:lnSpc>
              <a:spcPct val="90000"/>
            </a:lnSpc>
            <a:spcBef>
              <a:spcPct val="0"/>
            </a:spcBef>
            <a:spcAft>
              <a:spcPct val="35000"/>
            </a:spcAft>
          </a:pPr>
          <a:r>
            <a:rPr lang="en-US" sz="850" b="1" kern="1200" smtClean="0">
              <a:solidFill>
                <a:srgbClr val="984807"/>
              </a:solidFill>
              <a:latin typeface="Calibri"/>
              <a:cs typeface="Calibri"/>
            </a:rPr>
            <a:t>Project Manager</a:t>
          </a:r>
        </a:p>
        <a:p>
          <a:pPr lvl="0" algn="ctr" defTabSz="377825">
            <a:lnSpc>
              <a:spcPct val="90000"/>
            </a:lnSpc>
            <a:spcBef>
              <a:spcPct val="0"/>
            </a:spcBef>
            <a:spcAft>
              <a:spcPct val="35000"/>
            </a:spcAft>
          </a:pPr>
          <a:r>
            <a:rPr lang="en-US" sz="850" b="1" kern="1200" smtClean="0">
              <a:solidFill>
                <a:srgbClr val="984807"/>
              </a:solidFill>
              <a:latin typeface="Calibri"/>
              <a:cs typeface="Calibri"/>
            </a:rPr>
            <a:t>GaaS, Siting</a:t>
          </a:r>
          <a:endParaRPr lang="en-US" sz="850" b="1" kern="1200" dirty="0" smtClean="0">
            <a:solidFill>
              <a:srgbClr val="984807"/>
            </a:solidFill>
            <a:latin typeface="Calibri"/>
            <a:cs typeface="Calibri"/>
          </a:endParaRPr>
        </a:p>
      </dsp:txBody>
      <dsp:txXfrm>
        <a:off x="5177840" y="1697099"/>
        <a:ext cx="746949" cy="641215"/>
      </dsp:txXfrm>
    </dsp:sp>
    <dsp:sp modelId="{2F17DF5D-672F-CB4F-8955-67F9F00FD155}">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A5772DDD-DC4E-EE43-B7F9-D9802493A9FE}">
      <dsp:nvSpPr>
        <dsp:cNvPr id="0" name=""/>
        <dsp:cNvSpPr/>
      </dsp:nvSpPr>
      <dsp:spPr>
        <a:xfrm>
          <a:off x="4079239" y="2061910"/>
          <a:ext cx="1082129" cy="928947"/>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AD9E3A1-DB98-4A45-A6C2-035A069891FA}">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4BA6867D-7F6D-3441-8427-9CF6E8D79DA5}">
      <dsp:nvSpPr>
        <dsp:cNvPr id="0" name=""/>
        <dsp:cNvSpPr/>
      </dsp:nvSpPr>
      <dsp:spPr>
        <a:xfrm>
          <a:off x="2217217" y="2056017"/>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dirty="0" smtClean="0">
              <a:solidFill>
                <a:srgbClr val="984807"/>
              </a:solidFill>
              <a:latin typeface="Calibri"/>
              <a:cs typeface="Calibri"/>
            </a:rPr>
            <a:t>Jennifer Galloway</a:t>
          </a:r>
        </a:p>
        <a:p>
          <a:pPr lvl="0" algn="ctr" defTabSz="377825">
            <a:lnSpc>
              <a:spcPct val="90000"/>
            </a:lnSpc>
            <a:spcBef>
              <a:spcPct val="0"/>
            </a:spcBef>
            <a:spcAft>
              <a:spcPct val="35000"/>
            </a:spcAft>
          </a:pPr>
          <a:r>
            <a:rPr lang="en-US" sz="850" b="1" kern="1200" dirty="0" smtClean="0">
              <a:solidFill>
                <a:srgbClr val="984807"/>
              </a:solidFill>
              <a:latin typeface="Calibri"/>
              <a:cs typeface="Calibri"/>
            </a:rPr>
            <a:t>Account Manager</a:t>
          </a:r>
        </a:p>
      </dsp:txBody>
      <dsp:txXfrm>
        <a:off x="2384807" y="2199883"/>
        <a:ext cx="746949" cy="641215"/>
      </dsp:txXfrm>
    </dsp:sp>
    <dsp:sp modelId="{079F99F1-B425-9049-B8BB-504A674EB57A}">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DEDA256B-501C-524E-AF24-ED6CA80968C9}">
      <dsp:nvSpPr>
        <dsp:cNvPr id="0" name=""/>
        <dsp:cNvSpPr/>
      </dsp:nvSpPr>
      <dsp:spPr>
        <a:xfrm>
          <a:off x="1286206" y="2572401"/>
          <a:ext cx="1082129" cy="928947"/>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8F57EFD-6600-234E-A031-1E74F6128059}">
      <dsp:nvSpPr>
        <dsp:cNvPr id="0" name=""/>
        <dsp:cNvSpPr/>
      </dsp:nvSpPr>
      <dsp:spPr>
        <a:xfrm>
          <a:off x="0" y="4419599"/>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E4E7AB57-3173-C043-B1ED-D2FB45DC33E0}">
      <dsp:nvSpPr>
        <dsp:cNvPr id="0" name=""/>
        <dsp:cNvSpPr/>
      </dsp:nvSpPr>
      <dsp:spPr>
        <a:xfrm>
          <a:off x="5936704" y="2073698"/>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smtClean="0">
              <a:solidFill>
                <a:srgbClr val="984807"/>
              </a:solidFill>
              <a:latin typeface="Calibri"/>
              <a:cs typeface="Calibri"/>
            </a:rPr>
            <a:t>Patrick Baber Project Manager</a:t>
          </a:r>
        </a:p>
        <a:p>
          <a:pPr lvl="0" algn="ctr" defTabSz="377825">
            <a:lnSpc>
              <a:spcPct val="90000"/>
            </a:lnSpc>
            <a:spcBef>
              <a:spcPct val="0"/>
            </a:spcBef>
            <a:spcAft>
              <a:spcPct val="35000"/>
            </a:spcAft>
          </a:pPr>
          <a:r>
            <a:rPr lang="en-US" sz="850" b="1" kern="1200" smtClean="0">
              <a:solidFill>
                <a:srgbClr val="984807"/>
              </a:solidFill>
              <a:latin typeface="Calibri"/>
              <a:cs typeface="Calibri"/>
            </a:rPr>
            <a:t>GaaS, Siting</a:t>
          </a:r>
          <a:endParaRPr lang="en-US" sz="850" b="1" kern="1200" dirty="0" smtClean="0">
            <a:solidFill>
              <a:srgbClr val="984807"/>
            </a:solidFill>
            <a:latin typeface="Calibri"/>
            <a:cs typeface="Calibri"/>
          </a:endParaRPr>
        </a:p>
      </dsp:txBody>
      <dsp:txXfrm>
        <a:off x="6104294" y="2217564"/>
        <a:ext cx="746949" cy="641215"/>
      </dsp:txXfrm>
    </dsp:sp>
    <dsp:sp modelId="{21C03132-B68B-5B4B-8A64-32151E70AF34}">
      <dsp:nvSpPr>
        <dsp:cNvPr id="0" name=""/>
        <dsp:cNvSpPr/>
      </dsp:nvSpPr>
      <dsp:spPr>
        <a:xfrm>
          <a:off x="0" y="4419599"/>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A0503CB9-FD49-2548-B60E-F1C85B8CB1D2}">
      <dsp:nvSpPr>
        <dsp:cNvPr id="0" name=""/>
        <dsp:cNvSpPr/>
      </dsp:nvSpPr>
      <dsp:spPr>
        <a:xfrm>
          <a:off x="5005693" y="2582375"/>
          <a:ext cx="1082129" cy="928947"/>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D572390-0654-C343-A1DE-80CA4852D5B6}">
      <dsp:nvSpPr>
        <dsp:cNvPr id="0" name=""/>
        <dsp:cNvSpPr/>
      </dsp:nvSpPr>
      <dsp:spPr>
        <a:xfrm>
          <a:off x="5950373" y="2989952"/>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628BD108-CA61-4A4D-9F50-F40E64F901C1}">
      <dsp:nvSpPr>
        <dsp:cNvPr id="0" name=""/>
        <dsp:cNvSpPr/>
      </dsp:nvSpPr>
      <dsp:spPr>
        <a:xfrm>
          <a:off x="3148272" y="2535344"/>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dirty="0" smtClean="0">
              <a:solidFill>
                <a:srgbClr val="984807"/>
              </a:solidFill>
              <a:latin typeface="Calibri"/>
              <a:cs typeface="Calibri"/>
            </a:rPr>
            <a:t>Ryan Anderson</a:t>
          </a:r>
        </a:p>
        <a:p>
          <a:pPr lvl="0" algn="ctr" defTabSz="377825">
            <a:lnSpc>
              <a:spcPct val="90000"/>
            </a:lnSpc>
            <a:spcBef>
              <a:spcPct val="0"/>
            </a:spcBef>
            <a:spcAft>
              <a:spcPct val="35000"/>
            </a:spcAft>
          </a:pPr>
          <a:r>
            <a:rPr lang="en-US" sz="850" b="1" kern="1200" dirty="0" smtClean="0">
              <a:solidFill>
                <a:srgbClr val="984807"/>
              </a:solidFill>
              <a:latin typeface="Calibri"/>
              <a:cs typeface="Calibri"/>
            </a:rPr>
            <a:t>Content Manager</a:t>
          </a:r>
        </a:p>
      </dsp:txBody>
      <dsp:txXfrm>
        <a:off x="3315862" y="2679210"/>
        <a:ext cx="746949" cy="641215"/>
      </dsp:txXfrm>
    </dsp:sp>
    <dsp:sp modelId="{501BDB0E-89D5-9044-9B03-FCDE598FDF45}">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793E5B1F-503E-8341-92FB-C9ED7AFFD949}">
      <dsp:nvSpPr>
        <dsp:cNvPr id="0" name=""/>
        <dsp:cNvSpPr/>
      </dsp:nvSpPr>
      <dsp:spPr>
        <a:xfrm>
          <a:off x="2209801" y="3048000"/>
          <a:ext cx="1121594" cy="957160"/>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B1DD78A-B1E6-4A49-8469-4CFAEA944E1F}">
      <dsp:nvSpPr>
        <dsp:cNvPr id="0" name=""/>
        <dsp:cNvSpPr/>
      </dsp:nvSpPr>
      <dsp:spPr>
        <a:xfrm>
          <a:off x="0" y="4419601"/>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7ABBB310-F3B8-314E-B168-50E47CD2A756}">
      <dsp:nvSpPr>
        <dsp:cNvPr id="0" name=""/>
        <dsp:cNvSpPr/>
      </dsp:nvSpPr>
      <dsp:spPr>
        <a:xfrm>
          <a:off x="5944094" y="1044748"/>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smtClean="0">
              <a:solidFill>
                <a:srgbClr val="984807"/>
              </a:solidFill>
              <a:latin typeface="Calibri"/>
              <a:cs typeface="Calibri"/>
            </a:rPr>
            <a:t>Tarin Lewis</a:t>
          </a:r>
        </a:p>
        <a:p>
          <a:pPr lvl="0" algn="ctr" defTabSz="377825">
            <a:lnSpc>
              <a:spcPct val="90000"/>
            </a:lnSpc>
            <a:spcBef>
              <a:spcPct val="0"/>
            </a:spcBef>
            <a:spcAft>
              <a:spcPct val="35000"/>
            </a:spcAft>
          </a:pPr>
          <a:r>
            <a:rPr lang="en-US" sz="850" b="1" kern="1200" smtClean="0">
              <a:solidFill>
                <a:srgbClr val="984807"/>
              </a:solidFill>
              <a:latin typeface="Calibri"/>
              <a:cs typeface="Calibri"/>
            </a:rPr>
            <a:t>Project Manager</a:t>
          </a:r>
        </a:p>
        <a:p>
          <a:pPr lvl="0" algn="ctr" defTabSz="377825">
            <a:lnSpc>
              <a:spcPct val="90000"/>
            </a:lnSpc>
            <a:spcBef>
              <a:spcPct val="0"/>
            </a:spcBef>
            <a:spcAft>
              <a:spcPct val="35000"/>
            </a:spcAft>
          </a:pPr>
          <a:r>
            <a:rPr lang="en-US" sz="850" b="1" kern="1200" smtClean="0">
              <a:solidFill>
                <a:srgbClr val="984807"/>
              </a:solidFill>
              <a:latin typeface="Calibri"/>
              <a:cs typeface="Calibri"/>
            </a:rPr>
            <a:t>T&amp;D LiDAR Projects</a:t>
          </a:r>
          <a:endParaRPr lang="en-US" sz="850" kern="1200" dirty="0">
            <a:latin typeface="Calibri"/>
            <a:cs typeface="Calibri"/>
          </a:endParaRPr>
        </a:p>
      </dsp:txBody>
      <dsp:txXfrm>
        <a:off x="6111684" y="1188614"/>
        <a:ext cx="746949" cy="641215"/>
      </dsp:txXfrm>
    </dsp:sp>
    <dsp:sp modelId="{EB6317F9-A7D4-4343-8D88-FD2417FBD1C3}">
      <dsp:nvSpPr>
        <dsp:cNvPr id="0" name=""/>
        <dsp:cNvSpPr/>
      </dsp:nvSpPr>
      <dsp:spPr>
        <a:xfrm>
          <a:off x="0" y="4419601"/>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8C8CFF9C-1884-1F49-9F1A-970C288064F1}">
      <dsp:nvSpPr>
        <dsp:cNvPr id="0" name=""/>
        <dsp:cNvSpPr/>
      </dsp:nvSpPr>
      <dsp:spPr>
        <a:xfrm>
          <a:off x="2226189" y="3059631"/>
          <a:ext cx="1082129" cy="928947"/>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8000" r="-18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73A7087-D9CD-2C4D-9E3C-335919BDFC26}">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3F6F31A3-31E4-D746-A1CF-693510A27331}">
      <dsp:nvSpPr>
        <dsp:cNvPr id="0" name=""/>
        <dsp:cNvSpPr/>
      </dsp:nvSpPr>
      <dsp:spPr>
        <a:xfrm>
          <a:off x="5003664" y="2584416"/>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dirty="0" smtClean="0">
              <a:solidFill>
                <a:srgbClr val="984807"/>
              </a:solidFill>
              <a:latin typeface="Calibri"/>
              <a:cs typeface="Calibri"/>
            </a:rPr>
            <a:t>Ian </a:t>
          </a:r>
          <a:r>
            <a:rPr lang="en-US" sz="850" b="1" kern="1200" dirty="0" err="1" smtClean="0">
              <a:solidFill>
                <a:srgbClr val="984807"/>
              </a:solidFill>
              <a:latin typeface="Calibri"/>
              <a:cs typeface="Calibri"/>
            </a:rPr>
            <a:t>Berdie</a:t>
          </a:r>
          <a:endParaRPr lang="en-US" sz="850" b="1" kern="1200" dirty="0" smtClean="0">
            <a:solidFill>
              <a:srgbClr val="984807"/>
            </a:solidFill>
            <a:latin typeface="Calibri"/>
            <a:cs typeface="Calibri"/>
          </a:endParaRPr>
        </a:p>
        <a:p>
          <a:pPr lvl="0" algn="ctr" defTabSz="377825">
            <a:lnSpc>
              <a:spcPct val="90000"/>
            </a:lnSpc>
            <a:spcBef>
              <a:spcPct val="0"/>
            </a:spcBef>
            <a:spcAft>
              <a:spcPct val="35000"/>
            </a:spcAft>
          </a:pPr>
          <a:r>
            <a:rPr lang="en-US" sz="850" b="1" kern="1200" dirty="0" smtClean="0">
              <a:solidFill>
                <a:srgbClr val="984807"/>
              </a:solidFill>
              <a:latin typeface="Calibri"/>
              <a:cs typeface="Calibri"/>
            </a:rPr>
            <a:t>Project Manager</a:t>
          </a:r>
        </a:p>
        <a:p>
          <a:pPr lvl="0" algn="ctr" defTabSz="377825">
            <a:lnSpc>
              <a:spcPct val="90000"/>
            </a:lnSpc>
            <a:spcBef>
              <a:spcPct val="0"/>
            </a:spcBef>
            <a:spcAft>
              <a:spcPct val="35000"/>
            </a:spcAft>
          </a:pPr>
          <a:r>
            <a:rPr lang="en-US" sz="850" b="1" kern="1200" dirty="0" smtClean="0">
              <a:solidFill>
                <a:srgbClr val="984807"/>
              </a:solidFill>
              <a:latin typeface="Calibri"/>
              <a:cs typeface="Calibri"/>
            </a:rPr>
            <a:t>UVM Projects</a:t>
          </a:r>
          <a:endParaRPr lang="en-US" sz="850" b="1" kern="1200" dirty="0">
            <a:solidFill>
              <a:srgbClr val="984807"/>
            </a:solidFill>
            <a:latin typeface="Calibri"/>
            <a:cs typeface="Calibri"/>
          </a:endParaRPr>
        </a:p>
      </dsp:txBody>
      <dsp:txXfrm>
        <a:off x="5171254" y="2728282"/>
        <a:ext cx="746949" cy="641215"/>
      </dsp:txXfrm>
    </dsp:sp>
    <dsp:sp modelId="{FCE23AE3-E8A7-B848-A4D8-380CECBF8F94}">
      <dsp:nvSpPr>
        <dsp:cNvPr id="0" name=""/>
        <dsp:cNvSpPr/>
      </dsp:nvSpPr>
      <dsp:spPr>
        <a:xfrm>
          <a:off x="1"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8EA6BB1F-3B8A-5E4F-A171-0CC4FFD18F34}">
      <dsp:nvSpPr>
        <dsp:cNvPr id="0" name=""/>
        <dsp:cNvSpPr/>
      </dsp:nvSpPr>
      <dsp:spPr>
        <a:xfrm>
          <a:off x="4072404" y="3090146"/>
          <a:ext cx="1082129" cy="928947"/>
        </a:xfrm>
        <a:prstGeom prst="hexagon">
          <a:avLst>
            <a:gd name="adj" fmla="val 25000"/>
            <a:gd name="vf" fmla="val 115470"/>
          </a:avLst>
        </a:prstGeom>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A1E5F5C-B25E-8744-8F82-8CD759A4E6C4}">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DD150DDB-5C1F-1149-8B70-32DBA48B20C3}">
      <dsp:nvSpPr>
        <dsp:cNvPr id="0" name=""/>
        <dsp:cNvSpPr/>
      </dsp:nvSpPr>
      <dsp:spPr>
        <a:xfrm>
          <a:off x="5937463" y="3101026"/>
          <a:ext cx="1082129" cy="92894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lvl="0" algn="ctr" defTabSz="377825">
            <a:lnSpc>
              <a:spcPct val="90000"/>
            </a:lnSpc>
            <a:spcBef>
              <a:spcPct val="0"/>
            </a:spcBef>
            <a:spcAft>
              <a:spcPct val="35000"/>
            </a:spcAft>
          </a:pPr>
          <a:r>
            <a:rPr lang="en-US" sz="850" b="1" kern="1200" smtClean="0">
              <a:solidFill>
                <a:srgbClr val="984807"/>
              </a:solidFill>
              <a:latin typeface="Calibri"/>
              <a:cs typeface="Calibri"/>
            </a:rPr>
            <a:t>Layne Bennett</a:t>
          </a:r>
        </a:p>
        <a:p>
          <a:pPr lvl="0" algn="ctr" defTabSz="377825">
            <a:lnSpc>
              <a:spcPct val="90000"/>
            </a:lnSpc>
            <a:spcBef>
              <a:spcPct val="0"/>
            </a:spcBef>
            <a:spcAft>
              <a:spcPct val="35000"/>
            </a:spcAft>
          </a:pPr>
          <a:r>
            <a:rPr lang="en-US" sz="850" b="1" kern="1200" smtClean="0">
              <a:solidFill>
                <a:srgbClr val="984807"/>
              </a:solidFill>
              <a:latin typeface="Calibri"/>
              <a:cs typeface="Calibri"/>
            </a:rPr>
            <a:t>Project Manager</a:t>
          </a:r>
        </a:p>
        <a:p>
          <a:pPr lvl="0" algn="ctr" defTabSz="377825">
            <a:lnSpc>
              <a:spcPct val="90000"/>
            </a:lnSpc>
            <a:spcBef>
              <a:spcPct val="0"/>
            </a:spcBef>
            <a:spcAft>
              <a:spcPct val="35000"/>
            </a:spcAft>
          </a:pPr>
          <a:r>
            <a:rPr lang="en-US" sz="850" b="1" kern="1200" smtClean="0">
              <a:solidFill>
                <a:srgbClr val="984807"/>
              </a:solidFill>
              <a:latin typeface="Calibri"/>
              <a:cs typeface="Calibri"/>
            </a:rPr>
            <a:t>Energy Geosciences</a:t>
          </a:r>
          <a:endParaRPr lang="en-US" sz="850" b="1" kern="1200" dirty="0" smtClean="0">
            <a:solidFill>
              <a:srgbClr val="984807"/>
            </a:solidFill>
            <a:latin typeface="Calibri"/>
            <a:cs typeface="Calibri"/>
          </a:endParaRPr>
        </a:p>
      </dsp:txBody>
      <dsp:txXfrm>
        <a:off x="6105053" y="3244892"/>
        <a:ext cx="746949" cy="641215"/>
      </dsp:txXfrm>
    </dsp:sp>
    <dsp:sp modelId="{DF4A7FA2-3330-1C4B-ACEB-892BF81839A5}">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F46B05EB-D78A-C948-8D48-BEF4D063C029}">
      <dsp:nvSpPr>
        <dsp:cNvPr id="0" name=""/>
        <dsp:cNvSpPr/>
      </dsp:nvSpPr>
      <dsp:spPr>
        <a:xfrm>
          <a:off x="6867715" y="2592349"/>
          <a:ext cx="1082129" cy="928947"/>
        </a:xfrm>
        <a:prstGeom prst="hexagon">
          <a:avLst>
            <a:gd name="adj" fmla="val 25000"/>
            <a:gd name="vf" fmla="val 115470"/>
          </a:avLst>
        </a:prstGeom>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21769EF-7651-3444-9C51-BE8703B07A53}">
      <dsp:nvSpPr>
        <dsp:cNvPr id="0" name=""/>
        <dsp:cNvSpPr/>
      </dsp:nvSpPr>
      <dsp:spPr>
        <a:xfrm>
          <a:off x="0" y="4419600"/>
          <a:ext cx="126058" cy="108807"/>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Tree>
</dsp:drawing>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FBB89-5F1E-8B42-B302-DD3D845404D7}" type="datetimeFigureOut">
              <a:rPr lang="en-US" smtClean="0"/>
              <a:pPr/>
              <a:t>6/4/2014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1D30B-DFF5-054B-82A0-907CCEFF4C39}" type="slidenum">
              <a:rPr lang="en-US" smtClean="0"/>
              <a:pPr/>
              <a:t>‹#›</a:t>
            </a:fld>
            <a:endParaRPr lang="en-US"/>
          </a:p>
        </p:txBody>
      </p:sp>
    </p:spTree>
    <p:extLst>
      <p:ext uri="{BB962C8B-B14F-4D97-AF65-F5344CB8AC3E}">
        <p14:creationId xmlns:p14="http://schemas.microsoft.com/office/powerpoint/2010/main" xmlns="" val="139477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91D30B-DFF5-054B-82A0-907CCEFF4C3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31475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76742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9" name="Rectangle 8"/>
          <p:cNvSpPr/>
          <p:nvPr userDrawn="1"/>
        </p:nvSpPr>
        <p:spPr>
          <a:xfrm>
            <a:off x="0" y="-762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5582528" y="2715064"/>
            <a:ext cx="3886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562600" y="3698630"/>
            <a:ext cx="3962400"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4927"/>
            <a:ext cx="7257042" cy="6851464"/>
          </a:xfrm>
          <a:prstGeom prst="rect">
            <a:avLst/>
          </a:prstGeom>
        </p:spPr>
      </p:pic>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xmlns="" val="0"/>
              </a:ext>
            </a:extLst>
          </a:blip>
          <a:srcRect t="66106" b="11412"/>
          <a:stretch/>
        </p:blipFill>
        <p:spPr bwMode="auto">
          <a:xfrm>
            <a:off x="76200" y="2743200"/>
            <a:ext cx="4161137" cy="9355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userDrawn="1"/>
        </p:nvSpPr>
        <p:spPr>
          <a:xfrm>
            <a:off x="4191000" y="2743200"/>
            <a:ext cx="4953000" cy="935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1179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9838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762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6101" t="14788" r="13328" b="20496"/>
          <a:stretch/>
        </p:blipFill>
        <p:spPr>
          <a:xfrm>
            <a:off x="0" y="-76200"/>
            <a:ext cx="9144000" cy="6934200"/>
          </a:xfrm>
          <a:prstGeom prst="rect">
            <a:avLst/>
          </a:prstGeom>
          <a:effectLst>
            <a:outerShdw blurRad="25400" dist="25400" dir="2700000" algn="tl" rotWithShape="0">
              <a:prstClr val="black">
                <a:alpha val="40000"/>
              </a:prstClr>
            </a:outerShdw>
          </a:effectLst>
        </p:spPr>
      </p:pic>
      <p:sp>
        <p:nvSpPr>
          <p:cNvPr id="11" name="Rectangle 10"/>
          <p:cNvSpPr/>
          <p:nvPr userDrawn="1"/>
        </p:nvSpPr>
        <p:spPr>
          <a:xfrm>
            <a:off x="210458" y="1066800"/>
            <a:ext cx="3916738" cy="102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rotWithShape="1">
          <a:blip r:embed="rId3">
            <a:extLst>
              <a:ext uri="{28A0092B-C50C-407E-A947-70E740481C1C}">
                <a14:useLocalDpi xmlns:a14="http://schemas.microsoft.com/office/drawing/2010/main" xmlns="" val="0"/>
              </a:ext>
            </a:extLst>
          </a:blip>
          <a:srcRect l="3607" t="68500" b="16612"/>
          <a:stretch/>
        </p:blipFill>
        <p:spPr bwMode="auto">
          <a:xfrm>
            <a:off x="76200" y="1143000"/>
            <a:ext cx="4011082" cy="6194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xmlns="" val="0"/>
              </a:ext>
            </a:extLst>
          </a:blip>
          <a:srcRect l="51804" t="81755" r="5001" b="8827"/>
          <a:stretch/>
        </p:blipFill>
        <p:spPr bwMode="auto">
          <a:xfrm>
            <a:off x="731688" y="1699491"/>
            <a:ext cx="1797428" cy="391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43583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998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421172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146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3909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9586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MARKETING\Business cards\wsidata biz cards- all files\Quantum_Logo\Logo\Q_repeatergreenbluer2.jpg"/>
          <p:cNvPicPr>
            <a:picLocks noChangeAspect="1" noChangeArrowheads="1"/>
          </p:cNvPicPr>
          <p:nvPr userDrawn="1"/>
        </p:nvPicPr>
        <p:blipFill rotWithShape="1">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t="87850" b="2761"/>
          <a:stretch/>
        </p:blipFill>
        <p:spPr bwMode="auto">
          <a:xfrm>
            <a:off x="-20943" y="6421027"/>
            <a:ext cx="9164942" cy="43697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97825"/>
            <a:ext cx="1571396" cy="234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7734397" y="148066"/>
            <a:ext cx="1211023" cy="1340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userDrawn="1"/>
        </p:nvSpPr>
        <p:spPr>
          <a:xfrm>
            <a:off x="533400" y="335281"/>
            <a:ext cx="8610599" cy="166043"/>
          </a:xfrm>
          <a:prstGeom prst="rect">
            <a:avLst/>
          </a:prstGeom>
          <a:gradFill>
            <a:gsLst>
              <a:gs pos="27000">
                <a:srgbClr val="00AEEF"/>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62418" y="3193"/>
            <a:ext cx="703492" cy="664175"/>
          </a:xfrm>
          <a:prstGeom prst="rect">
            <a:avLst/>
          </a:prstGeom>
        </p:spPr>
      </p:pic>
      <p:sp>
        <p:nvSpPr>
          <p:cNvPr id="10" name="Rectangle 9"/>
          <p:cNvSpPr/>
          <p:nvPr userDrawn="1"/>
        </p:nvSpPr>
        <p:spPr>
          <a:xfrm>
            <a:off x="-20943" y="6398169"/>
            <a:ext cx="9164944" cy="4571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06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762000"/>
            <a:ext cx="3008313" cy="5364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7340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8717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1324"/>
            <a:ext cx="8229600" cy="91631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5BE3B-B995-430C-9C22-62E2951F7023}" type="datetimeFigureOut">
              <a:rPr lang="en-US" smtClean="0"/>
              <a:pPr/>
              <a:t>6/4/2014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283B5-E739-4CEC-A2D8-C013CE720C47}" type="slidenum">
              <a:rPr lang="en-US" smtClean="0"/>
              <a:pPr/>
              <a:t>‹#›</a:t>
            </a:fld>
            <a:endParaRPr lang="en-US"/>
          </a:p>
        </p:txBody>
      </p:sp>
      <p:pic>
        <p:nvPicPr>
          <p:cNvPr id="7" name="Picture 2" descr="H:\!MARKETING\Business cards\wsidata biz cards- all files\Quantum_Logo\Logo\Q_repeatergreenbluer2.jpg"/>
          <p:cNvPicPr>
            <a:picLocks noChangeAspect="1" noChangeArrowheads="1"/>
          </p:cNvPicPr>
          <p:nvPr/>
        </p:nvPicPr>
        <p:blipFill rotWithShape="1">
          <a:blip r:embed="rId15" cstate="print">
            <a:extLst>
              <a:ext uri="{BEBA8EAE-BF5A-486C-A8C5-ECC9F3942E4B}">
                <a14:imgProps xmlns:a14="http://schemas.microsoft.com/office/drawing/2010/main" xmlns="">
                  <a14:imgLayer r:embed="rId16">
                    <a14:imgEffect>
                      <a14:saturation sat="0"/>
                    </a14:imgEffect>
                  </a14:imgLayer>
                </a14:imgProps>
              </a:ext>
              <a:ext uri="{28A0092B-C50C-407E-A947-70E740481C1C}">
                <a14:useLocalDpi xmlns:a14="http://schemas.microsoft.com/office/drawing/2010/main" xmlns="" val="0"/>
              </a:ext>
            </a:extLst>
          </a:blip>
          <a:srcRect t="87850" b="2761"/>
          <a:stretch/>
        </p:blipFill>
        <p:spPr bwMode="auto">
          <a:xfrm>
            <a:off x="-20943" y="6421027"/>
            <a:ext cx="9164942" cy="43697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096000" y="97825"/>
            <a:ext cx="1571396" cy="234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7"/>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7734397" y="148066"/>
            <a:ext cx="1211023" cy="1340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533400" y="335281"/>
            <a:ext cx="8610599" cy="166043"/>
          </a:xfrm>
          <a:prstGeom prst="rect">
            <a:avLst/>
          </a:prstGeom>
          <a:gradFill>
            <a:gsLst>
              <a:gs pos="27000">
                <a:srgbClr val="00AEEF"/>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2418" y="3193"/>
            <a:ext cx="703492" cy="664175"/>
          </a:xfrm>
          <a:prstGeom prst="rect">
            <a:avLst/>
          </a:prstGeom>
        </p:spPr>
      </p:pic>
      <p:sp>
        <p:nvSpPr>
          <p:cNvPr id="12" name="Rectangle 11"/>
          <p:cNvSpPr/>
          <p:nvPr/>
        </p:nvSpPr>
        <p:spPr>
          <a:xfrm>
            <a:off x="-20943" y="6398169"/>
            <a:ext cx="9164944" cy="4571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2418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0" r:id="rId11"/>
    <p:sldLayoutId id="2147483671" r:id="rId12"/>
    <p:sldLayoutId id="2147483672" r:id="rId13"/>
  </p:sldLayoutIdLst>
  <p:txStyles>
    <p:titleStyle>
      <a:lvl1pPr algn="l" defTabSz="914400" rtl="0" eaLnBrk="1" latinLnBrk="0" hangingPunct="1">
        <a:spcBef>
          <a:spcPct val="0"/>
        </a:spcBef>
        <a:buNone/>
        <a:defRPr sz="2400" b="1" kern="1200">
          <a:solidFill>
            <a:schemeClr val="tx1"/>
          </a:solidFill>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diagramDrawing" Target="../diagrams/drawin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133600"/>
            <a:ext cx="6477000" cy="2800767"/>
          </a:xfrm>
          <a:prstGeom prst="rect">
            <a:avLst/>
          </a:prstGeom>
          <a:noFill/>
        </p:spPr>
        <p:txBody>
          <a:bodyPr wrap="square" rtlCol="0">
            <a:spAutoFit/>
          </a:bodyPr>
          <a:lstStyle/>
          <a:p>
            <a:pPr algn="ctr"/>
            <a:r>
              <a:rPr lang="en-US" sz="4400" b="1" dirty="0" smtClean="0">
                <a:solidFill>
                  <a:srgbClr val="31859C"/>
                </a:solidFill>
              </a:rPr>
              <a:t>LiDAR Landslide </a:t>
            </a:r>
            <a:r>
              <a:rPr lang="en-US" sz="4400" b="1" dirty="0" smtClean="0">
                <a:solidFill>
                  <a:srgbClr val="31859C"/>
                </a:solidFill>
              </a:rPr>
              <a:t>Mitigation</a:t>
            </a:r>
          </a:p>
          <a:p>
            <a:pPr algn="ctr"/>
            <a:endParaRPr lang="en-US" sz="4400" b="1" dirty="0" smtClean="0">
              <a:solidFill>
                <a:srgbClr val="31859C"/>
              </a:solidFill>
            </a:endParaRPr>
          </a:p>
          <a:p>
            <a:pPr algn="ctr"/>
            <a:r>
              <a:rPr lang="en-US" sz="4400" b="1" dirty="0" smtClean="0">
                <a:solidFill>
                  <a:srgbClr val="31859C"/>
                </a:solidFill>
              </a:rPr>
              <a:t> </a:t>
            </a:r>
            <a:r>
              <a:rPr lang="en-US" sz="4400" b="1" dirty="0" smtClean="0">
                <a:solidFill>
                  <a:srgbClr val="31859C"/>
                </a:solidFill>
              </a:rPr>
              <a:t>Bob Hickey</a:t>
            </a:r>
            <a:endParaRPr lang="en-US" sz="4400" b="1" dirty="0">
              <a:solidFill>
                <a:srgbClr val="31859C"/>
              </a:solidFill>
            </a:endParaRPr>
          </a:p>
        </p:txBody>
      </p:sp>
    </p:spTree>
    <p:extLst>
      <p:ext uri="{BB962C8B-B14F-4D97-AF65-F5344CB8AC3E}">
        <p14:creationId xmlns:p14="http://schemas.microsoft.com/office/powerpoint/2010/main" xmlns="" val="3019703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thumb/9/92/Oso_Mudslide_29_March_2014_aerial_view_3.jpg/1280px-Oso_Mudslide_29_March_2014_aerial_view_3.jpg"/>
          <p:cNvPicPr>
            <a:picLocks noChangeAspect="1" noChangeArrowheads="1"/>
          </p:cNvPicPr>
          <p:nvPr/>
        </p:nvPicPr>
        <p:blipFill>
          <a:blip r:embed="rId2"/>
          <a:srcRect/>
          <a:stretch>
            <a:fillRect/>
          </a:stretch>
        </p:blipFill>
        <p:spPr bwMode="auto">
          <a:xfrm>
            <a:off x="304800" y="990600"/>
            <a:ext cx="8513835" cy="5257800"/>
          </a:xfrm>
          <a:prstGeom prst="rect">
            <a:avLst/>
          </a:prstGeom>
          <a:noFill/>
        </p:spPr>
      </p:pic>
    </p:spTree>
    <p:extLst>
      <p:ext uri="{BB962C8B-B14F-4D97-AF65-F5344CB8AC3E}">
        <p14:creationId xmlns:p14="http://schemas.microsoft.com/office/powerpoint/2010/main" xmlns="" val="865701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thumb/9/9c/Oso_Mudslide_22_March_2014_Aerial_view.jpg/1280px-Oso_Mudslide_22_March_2014_Aerial_view.jpg"/>
          <p:cNvPicPr>
            <a:picLocks noChangeAspect="1" noChangeArrowheads="1"/>
          </p:cNvPicPr>
          <p:nvPr/>
        </p:nvPicPr>
        <p:blipFill>
          <a:blip r:embed="rId2"/>
          <a:srcRect/>
          <a:stretch>
            <a:fillRect/>
          </a:stretch>
        </p:blipFill>
        <p:spPr bwMode="auto">
          <a:xfrm>
            <a:off x="457200" y="533400"/>
            <a:ext cx="8316383" cy="579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upload.wikimedia.org/wikipedia/commons/9/9d/Oso_landslide_geomorphology_map.png"/>
          <p:cNvPicPr>
            <a:picLocks noChangeAspect="1" noChangeArrowheads="1"/>
          </p:cNvPicPr>
          <p:nvPr/>
        </p:nvPicPr>
        <p:blipFill>
          <a:blip r:embed="rId2"/>
          <a:srcRect/>
          <a:stretch>
            <a:fillRect/>
          </a:stretch>
        </p:blipFill>
        <p:spPr bwMode="auto">
          <a:xfrm>
            <a:off x="533400" y="914400"/>
            <a:ext cx="8058201" cy="53061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2819400" y="3505200"/>
            <a:ext cx="3015249" cy="830997"/>
          </a:xfrm>
          <a:prstGeom prst="rect">
            <a:avLst/>
          </a:prstGeom>
          <a:noFill/>
        </p:spPr>
        <p:txBody>
          <a:bodyPr wrap="none" rtlCol="0">
            <a:spAutoFit/>
          </a:bodyPr>
          <a:lstStyle/>
          <a:p>
            <a:r>
              <a:rPr lang="en-US" sz="4800" dirty="0" smtClean="0"/>
              <a:t>OSO Video</a:t>
            </a:r>
            <a:endParaRPr lang="en-US" sz="4800"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101.png"/>
          <p:cNvPicPr>
            <a:picLocks noChangeAspect="1"/>
          </p:cNvPicPr>
          <p:nvPr/>
        </p:nvPicPr>
        <p:blipFill>
          <a:blip r:embed="rId2"/>
          <a:stretch>
            <a:fillRect/>
          </a:stretch>
        </p:blipFill>
        <p:spPr>
          <a:xfrm>
            <a:off x="1142999" y="1600200"/>
            <a:ext cx="6282417" cy="4343400"/>
          </a:xfrm>
          <a:prstGeom prst="rect">
            <a:avLst/>
          </a:prstGeom>
        </p:spPr>
      </p:pic>
      <p:sp>
        <p:nvSpPr>
          <p:cNvPr id="6" name="Title 5"/>
          <p:cNvSpPr txBox="1">
            <a:spLocks noGrp="1"/>
          </p:cNvSpPr>
          <p:nvPr>
            <p:ph type="title"/>
          </p:nvPr>
        </p:nvSpPr>
        <p:spPr>
          <a:prstGeom prst="rect">
            <a:avLst/>
          </a:prstGeom>
          <a:noFill/>
        </p:spPr>
        <p:txBody>
          <a:bodyPr wrap="none" rtlCol="0">
            <a:spAutoFit/>
          </a:bodyPr>
          <a:lstStyle/>
          <a:p>
            <a:r>
              <a:rPr lang="en-US" sz="4800" dirty="0" smtClean="0"/>
              <a:t>Terrain Failure Detection</a:t>
            </a:r>
            <a:endParaRPr lang="en-US" sz="4800"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6" name="TextBox 5"/>
          <p:cNvSpPr txBox="1"/>
          <p:nvPr/>
        </p:nvSpPr>
        <p:spPr>
          <a:xfrm>
            <a:off x="609600" y="1295400"/>
            <a:ext cx="7239000" cy="1754326"/>
          </a:xfrm>
          <a:prstGeom prst="rect">
            <a:avLst/>
          </a:prstGeom>
          <a:noFill/>
        </p:spPr>
        <p:txBody>
          <a:bodyPr wrap="square" rtlCol="0">
            <a:spAutoFit/>
          </a:bodyPr>
          <a:lstStyle/>
          <a:p>
            <a:pPr marL="228600" indent="-228600">
              <a:buFont typeface="Arial" pitchFamily="34" charset="0"/>
              <a:buChar char="•"/>
            </a:pPr>
            <a:r>
              <a:rPr lang="en-US" dirty="0" smtClean="0"/>
              <a:t>Incorporates existing techniques from published literature and adheres to the rigors of scientific methods.</a:t>
            </a:r>
          </a:p>
          <a:p>
            <a:endParaRPr lang="en-US" dirty="0" smtClean="0"/>
          </a:p>
          <a:p>
            <a:pPr marL="228600" indent="-228600"/>
            <a:r>
              <a:rPr lang="en-US" dirty="0" smtClean="0"/>
              <a:t>Statistical analysis has indicated terrain classification accuracy of greater than 90%; a vast improvement compared to existing detection methods. - (Martha &amp; Van Den </a:t>
            </a:r>
            <a:r>
              <a:rPr lang="en-US" dirty="0" err="1" smtClean="0"/>
              <a:t>Eechhaut</a:t>
            </a:r>
            <a:r>
              <a:rPr lang="en-US" dirty="0" smtClean="0"/>
              <a:t>)</a:t>
            </a:r>
            <a:endParaRPr lang="en-US" dirty="0"/>
          </a:p>
        </p:txBody>
      </p:sp>
      <p:pic>
        <p:nvPicPr>
          <p:cNvPr id="7" name="Picture 6" descr="screenshot_102.png"/>
          <p:cNvPicPr>
            <a:picLocks noChangeAspect="1"/>
          </p:cNvPicPr>
          <p:nvPr/>
        </p:nvPicPr>
        <p:blipFill>
          <a:blip r:embed="rId2"/>
          <a:stretch>
            <a:fillRect/>
          </a:stretch>
        </p:blipFill>
        <p:spPr>
          <a:xfrm>
            <a:off x="5638800" y="3048000"/>
            <a:ext cx="3253740" cy="2948940"/>
          </a:xfrm>
          <a:prstGeom prst="rect">
            <a:avLst/>
          </a:prstGeom>
        </p:spPr>
      </p:pic>
      <p:sp>
        <p:nvSpPr>
          <p:cNvPr id="8" name="Rectangle 7"/>
          <p:cNvSpPr/>
          <p:nvPr/>
        </p:nvSpPr>
        <p:spPr>
          <a:xfrm>
            <a:off x="457200" y="3200400"/>
            <a:ext cx="4572000" cy="2862322"/>
          </a:xfrm>
          <a:prstGeom prst="rect">
            <a:avLst/>
          </a:prstGeom>
        </p:spPr>
        <p:txBody>
          <a:bodyPr>
            <a:spAutoFit/>
          </a:bodyPr>
          <a:lstStyle/>
          <a:p>
            <a:pPr marL="342900" indent="-342900">
              <a:buAutoNum type="arabicPeriod"/>
            </a:pPr>
            <a:r>
              <a:rPr lang="en-US" dirty="0" smtClean="0"/>
              <a:t>Martha, T.R., et al, 2013. Landslide hazard and risk assessment using semi-automatically created landslide inventories. Geomorphology 184, 139–150.</a:t>
            </a:r>
          </a:p>
          <a:p>
            <a:pPr marL="342900" indent="-342900"/>
            <a:endParaRPr lang="en-US" dirty="0" smtClean="0"/>
          </a:p>
          <a:p>
            <a:pPr marL="342900" indent="-342900"/>
            <a:r>
              <a:rPr lang="en-US" dirty="0" smtClean="0"/>
              <a:t>2.  Van Den </a:t>
            </a:r>
            <a:r>
              <a:rPr lang="en-US" dirty="0" err="1" smtClean="0"/>
              <a:t>Eeckhaut</a:t>
            </a:r>
            <a:r>
              <a:rPr lang="en-US" dirty="0" smtClean="0"/>
              <a:t>, M., et al, 2012. Object-oriented identification of forested landslides with derivatives of single pulse LiDAR data. Geomorphology 30–42.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6" name="TextBox 5"/>
          <p:cNvSpPr txBox="1"/>
          <p:nvPr/>
        </p:nvSpPr>
        <p:spPr>
          <a:xfrm>
            <a:off x="4343400" y="1066800"/>
            <a:ext cx="4191001" cy="4524315"/>
          </a:xfrm>
          <a:prstGeom prst="rect">
            <a:avLst/>
          </a:prstGeom>
          <a:noFill/>
        </p:spPr>
        <p:txBody>
          <a:bodyPr wrap="square" rtlCol="0">
            <a:spAutoFit/>
          </a:bodyPr>
          <a:lstStyle/>
          <a:p>
            <a:pPr marL="228600" indent="-228600">
              <a:buFont typeface="Arial" pitchFamily="34" charset="0"/>
              <a:buChar char="•"/>
            </a:pPr>
            <a:r>
              <a:rPr lang="en-US" dirty="0" smtClean="0"/>
              <a:t>Ground-classified LiDAR points are processed to create a variety of raster images, which reveal landform features unique to landslides and faults.</a:t>
            </a:r>
          </a:p>
          <a:p>
            <a:endParaRPr lang="en-US" dirty="0" smtClean="0"/>
          </a:p>
          <a:p>
            <a:pPr marL="228600" indent="-228600">
              <a:buFont typeface="Arial" pitchFamily="34" charset="0"/>
              <a:buChar char="•"/>
            </a:pPr>
            <a:r>
              <a:rPr lang="en-US" dirty="0" smtClean="0"/>
              <a:t>Input into QSI’s proprietary machine learning tool include: shaded relief, slope, roughness, plan curvature, and other DEM derived topographic characteristics</a:t>
            </a:r>
          </a:p>
          <a:p>
            <a:endParaRPr lang="en-US" dirty="0" smtClean="0"/>
          </a:p>
          <a:p>
            <a:pPr marL="288925" indent="-288925">
              <a:buFont typeface="Arial" pitchFamily="34" charset="0"/>
              <a:buChar char="•"/>
            </a:pPr>
            <a:r>
              <a:rPr lang="en-US" dirty="0" smtClean="0"/>
              <a:t>Note:   QSI’s proprietary tool builds on the work with support of vector machines by </a:t>
            </a:r>
            <a:r>
              <a:rPr lang="en-US" dirty="0" err="1" smtClean="0"/>
              <a:t>Chih</a:t>
            </a:r>
            <a:r>
              <a:rPr lang="en-US" dirty="0" smtClean="0"/>
              <a:t>-Chung Chang &amp; </a:t>
            </a:r>
            <a:r>
              <a:rPr lang="en-US" dirty="0" err="1" smtClean="0"/>
              <a:t>Chih</a:t>
            </a:r>
            <a:r>
              <a:rPr lang="en-US" dirty="0" smtClean="0"/>
              <a:t>-Jen Lin (ref: www.csie.ntu.edu.tw/-cjlin/libsvm)</a:t>
            </a:r>
            <a:endParaRPr lang="en-US" dirty="0"/>
          </a:p>
        </p:txBody>
      </p:sp>
      <p:pic>
        <p:nvPicPr>
          <p:cNvPr id="4" name="Picture 3" descr="screenshot_104.png"/>
          <p:cNvPicPr>
            <a:picLocks noChangeAspect="1"/>
          </p:cNvPicPr>
          <p:nvPr/>
        </p:nvPicPr>
        <p:blipFill>
          <a:blip r:embed="rId3"/>
          <a:stretch>
            <a:fillRect/>
          </a:stretch>
        </p:blipFill>
        <p:spPr>
          <a:xfrm>
            <a:off x="418793" y="1295400"/>
            <a:ext cx="3543607" cy="471210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TextBox 3"/>
          <p:cNvSpPr txBox="1"/>
          <p:nvPr/>
        </p:nvSpPr>
        <p:spPr>
          <a:xfrm>
            <a:off x="457200" y="1219200"/>
            <a:ext cx="3048000" cy="4093428"/>
          </a:xfrm>
          <a:prstGeom prst="rect">
            <a:avLst/>
          </a:prstGeom>
          <a:noFill/>
        </p:spPr>
        <p:txBody>
          <a:bodyPr wrap="square" rtlCol="0">
            <a:spAutoFit/>
          </a:bodyPr>
          <a:lstStyle/>
          <a:p>
            <a:r>
              <a:rPr lang="en-US" sz="2000" dirty="0" smtClean="0"/>
              <a:t>High resolution LiDAR penetrates dense forest canopy resulting in a high resolution ground model.  In addition to facilitating a highly automated failed terrain classification process, high resolution ground models accentuate critical geomorphology and reduce instances of omission and false positives. </a:t>
            </a:r>
            <a:endParaRPr lang="en-US" sz="2000" dirty="0"/>
          </a:p>
        </p:txBody>
      </p:sp>
      <p:pic>
        <p:nvPicPr>
          <p:cNvPr id="5" name="Picture 4" descr="screenshot_103.png"/>
          <p:cNvPicPr>
            <a:picLocks noChangeAspect="1"/>
          </p:cNvPicPr>
          <p:nvPr/>
        </p:nvPicPr>
        <p:blipFill>
          <a:blip r:embed="rId2"/>
          <a:stretch>
            <a:fillRect/>
          </a:stretch>
        </p:blipFill>
        <p:spPr>
          <a:xfrm>
            <a:off x="3733800" y="685800"/>
            <a:ext cx="5242142" cy="4724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TextBox 3"/>
          <p:cNvSpPr txBox="1"/>
          <p:nvPr/>
        </p:nvSpPr>
        <p:spPr>
          <a:xfrm>
            <a:off x="457200" y="1219200"/>
            <a:ext cx="8077200" cy="1631216"/>
          </a:xfrm>
          <a:prstGeom prst="rect">
            <a:avLst/>
          </a:prstGeom>
          <a:noFill/>
        </p:spPr>
        <p:txBody>
          <a:bodyPr wrap="square" rtlCol="0">
            <a:spAutoFit/>
          </a:bodyPr>
          <a:lstStyle/>
          <a:p>
            <a:r>
              <a:rPr lang="en-US" sz="2000" dirty="0" smtClean="0"/>
              <a:t>Once the automated detection is complete, QC methods are performed to eliminate false-positives, analyze potential omissions, refine the geometry of slope failure delineations, and liniment detections.  Upon completion the areas are automatically assigned respective slope angle, aspect, mean annual precipitation, vegetation cover, and soil attributes.</a:t>
            </a:r>
            <a:endParaRPr lang="en-US" sz="2000" dirty="0"/>
          </a:p>
        </p:txBody>
      </p:sp>
      <p:pic>
        <p:nvPicPr>
          <p:cNvPr id="5" name="Picture 4" descr="screenshot_98.png"/>
          <p:cNvPicPr>
            <a:picLocks noChangeAspect="1"/>
          </p:cNvPicPr>
          <p:nvPr/>
        </p:nvPicPr>
        <p:blipFill>
          <a:blip r:embed="rId2"/>
          <a:stretch>
            <a:fillRect/>
          </a:stretch>
        </p:blipFill>
        <p:spPr>
          <a:xfrm>
            <a:off x="457200" y="3200400"/>
            <a:ext cx="8092440" cy="28117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5" name="TextBox 4"/>
          <p:cNvSpPr txBox="1"/>
          <p:nvPr/>
        </p:nvSpPr>
        <p:spPr>
          <a:xfrm>
            <a:off x="609600" y="1371600"/>
            <a:ext cx="8398581" cy="4370427"/>
          </a:xfrm>
          <a:prstGeom prst="rect">
            <a:avLst/>
          </a:prstGeom>
          <a:noFill/>
        </p:spPr>
        <p:txBody>
          <a:bodyPr wrap="none" rtlCol="0">
            <a:spAutoFit/>
          </a:bodyPr>
          <a:lstStyle/>
          <a:p>
            <a:r>
              <a:rPr lang="en-US" sz="2000" dirty="0" smtClean="0"/>
              <a:t>Potential landslide hazard areas as attributed polygons (</a:t>
            </a:r>
            <a:r>
              <a:rPr lang="en-US" sz="2000" dirty="0" err="1" smtClean="0"/>
              <a:t>esri</a:t>
            </a:r>
            <a:r>
              <a:rPr lang="en-US" sz="2000" dirty="0" smtClean="0"/>
              <a:t> shapefile format)</a:t>
            </a:r>
          </a:p>
          <a:p>
            <a:endParaRPr lang="en-US" sz="2000" dirty="0" smtClean="0"/>
          </a:p>
          <a:p>
            <a:pPr marL="228600" indent="-228600">
              <a:buFont typeface="Arial" pitchFamily="34" charset="0"/>
              <a:buChar char="•"/>
            </a:pPr>
            <a:r>
              <a:rPr lang="en-US" sz="2000" dirty="0" smtClean="0"/>
              <a:t>Area of polygon</a:t>
            </a:r>
          </a:p>
          <a:p>
            <a:pPr marL="228600" indent="-228600">
              <a:buFont typeface="Arial" pitchFamily="34" charset="0"/>
              <a:buChar char="•"/>
            </a:pPr>
            <a:r>
              <a:rPr lang="en-US" sz="2000" dirty="0" smtClean="0"/>
              <a:t>Average slope and aspect</a:t>
            </a:r>
          </a:p>
          <a:p>
            <a:pPr marL="228600" indent="-228600">
              <a:buFont typeface="Arial" pitchFamily="34" charset="0"/>
              <a:buChar char="•"/>
            </a:pPr>
            <a:r>
              <a:rPr lang="en-US" sz="2000" dirty="0" smtClean="0"/>
              <a:t>Map unit symbol (standardized by US Soil Survey)</a:t>
            </a:r>
          </a:p>
          <a:p>
            <a:pPr marL="228600" indent="-228600">
              <a:buFont typeface="Arial" pitchFamily="34" charset="0"/>
              <a:buChar char="•"/>
            </a:pPr>
            <a:r>
              <a:rPr lang="en-US" sz="2000" dirty="0" smtClean="0"/>
              <a:t>Soil unit name</a:t>
            </a:r>
          </a:p>
          <a:p>
            <a:pPr marL="228600" indent="-228600">
              <a:buFont typeface="Arial" pitchFamily="34" charset="0"/>
              <a:buChar char="•"/>
            </a:pPr>
            <a:r>
              <a:rPr lang="en-US" sz="2000" dirty="0" smtClean="0"/>
              <a:t>Annual precipitation</a:t>
            </a:r>
          </a:p>
          <a:p>
            <a:pPr marL="228600" indent="-228600">
              <a:buFont typeface="Arial" pitchFamily="34" charset="0"/>
              <a:buChar char="•"/>
            </a:pPr>
            <a:r>
              <a:rPr lang="en-US" sz="2000" dirty="0" smtClean="0"/>
              <a:t>Soil types found within polygon</a:t>
            </a:r>
          </a:p>
          <a:p>
            <a:pPr marL="228600" indent="-228600">
              <a:buFont typeface="Arial" pitchFamily="34" charset="0"/>
              <a:buChar char="•"/>
            </a:pPr>
            <a:r>
              <a:rPr lang="en-US" sz="2000" dirty="0" smtClean="0"/>
              <a:t>Percent vegetation cover</a:t>
            </a:r>
          </a:p>
          <a:p>
            <a:pPr marL="228600" indent="-228600">
              <a:buFont typeface="Arial" pitchFamily="34" charset="0"/>
              <a:buChar char="•"/>
            </a:pPr>
            <a:r>
              <a:rPr lang="en-US" sz="2000" dirty="0" smtClean="0"/>
              <a:t>Liquid Limit (LL)</a:t>
            </a:r>
          </a:p>
          <a:p>
            <a:pPr marL="228600" indent="-228600">
              <a:buFont typeface="Arial" pitchFamily="34" charset="0"/>
              <a:buChar char="•"/>
            </a:pPr>
            <a:r>
              <a:rPr lang="en-US" sz="2000" dirty="0" smtClean="0"/>
              <a:t>Plastic Limit (PL)</a:t>
            </a:r>
          </a:p>
          <a:p>
            <a:pPr marL="228600" indent="-228600">
              <a:buFont typeface="Arial" pitchFamily="34" charset="0"/>
              <a:buChar char="•"/>
            </a:pPr>
            <a:r>
              <a:rPr lang="en-US" sz="2000" dirty="0" smtClean="0"/>
              <a:t>Plasticity Index (PI)</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172200" y="2514600"/>
            <a:ext cx="2514600" cy="1143000"/>
          </a:xfrm>
        </p:spPr>
        <p:txBody>
          <a:bodyPr>
            <a:normAutofit fontScale="25000" lnSpcReduction="20000"/>
          </a:bodyPr>
          <a:lstStyle/>
          <a:p>
            <a:pPr marL="0" indent="0" algn="just">
              <a:spcBef>
                <a:spcPts val="0"/>
              </a:spcBef>
              <a:buNone/>
            </a:pPr>
            <a:endParaRPr lang="en-US" sz="2200" dirty="0" smtClean="0">
              <a:solidFill>
                <a:srgbClr val="7F7F7F"/>
              </a:solidFill>
            </a:endParaRPr>
          </a:p>
          <a:p>
            <a:pPr marL="0" indent="0" fontAlgn="base">
              <a:buNone/>
            </a:pPr>
            <a:r>
              <a:rPr lang="en-US" sz="9600" dirty="0" smtClean="0"/>
              <a:t>Although gravity acting on an over-steepened slope is the primary reason for a landslide, there are other contributing factors</a:t>
            </a:r>
            <a:endParaRPr lang="en-US" sz="9600" dirty="0" smtClean="0">
              <a:solidFill>
                <a:srgbClr val="7F7F7F"/>
              </a:solidFill>
            </a:endParaRPr>
          </a:p>
          <a:p>
            <a:pPr marL="0" indent="0" algn="just">
              <a:spcBef>
                <a:spcPts val="0"/>
              </a:spcBef>
              <a:buNone/>
            </a:pPr>
            <a:endParaRPr lang="en-US" sz="2200" dirty="0" smtClean="0"/>
          </a:p>
          <a:p>
            <a:pPr marL="0" indent="0" algn="just">
              <a:buNone/>
            </a:pPr>
            <a:endParaRPr lang="en-US" dirty="0"/>
          </a:p>
        </p:txBody>
      </p:sp>
      <p:pic>
        <p:nvPicPr>
          <p:cNvPr id="11266" name="Picture 2" descr="http://economictimes.indiatimes.com/thumb/msid-20674032,width-640,resizemode-4/landslide-in-uttarakhand.jpg"/>
          <p:cNvPicPr>
            <a:picLocks noChangeAspect="1" noChangeArrowheads="1"/>
          </p:cNvPicPr>
          <p:nvPr/>
        </p:nvPicPr>
        <p:blipFill>
          <a:blip r:embed="rId2"/>
          <a:srcRect/>
          <a:stretch>
            <a:fillRect/>
          </a:stretch>
        </p:blipFill>
        <p:spPr bwMode="auto">
          <a:xfrm>
            <a:off x="304800" y="1733550"/>
            <a:ext cx="5715000" cy="4286250"/>
          </a:xfrm>
          <a:prstGeom prst="rect">
            <a:avLst/>
          </a:prstGeom>
          <a:noFill/>
        </p:spPr>
      </p:pic>
      <p:sp>
        <p:nvSpPr>
          <p:cNvPr id="4" name="Content Placeholder 6"/>
          <p:cNvSpPr txBox="1">
            <a:spLocks/>
          </p:cNvSpPr>
          <p:nvPr/>
        </p:nvSpPr>
        <p:spPr>
          <a:xfrm>
            <a:off x="152400" y="838200"/>
            <a:ext cx="8686800" cy="1143000"/>
          </a:xfrm>
          <a:prstGeom prst="rect">
            <a:avLst/>
          </a:prstGeom>
        </p:spPr>
        <p:txBody>
          <a:bodyPr vert="horz" lIns="91440" tIns="45720" rIns="91440" bIns="45720" rtlCol="0">
            <a:normAutofit fontScale="25000" lnSpcReduction="20000"/>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rgbClr val="7F7F7F"/>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9600" i="0" u="none" strike="noStrike" kern="1200" cap="none" spc="0" normalizeH="0" baseline="0" noProof="0" dirty="0" smtClean="0">
                <a:ln>
                  <a:noFill/>
                </a:ln>
                <a:solidFill>
                  <a:schemeClr val="tx1"/>
                </a:solidFill>
                <a:effectLst/>
                <a:uLnTx/>
                <a:uFillTx/>
                <a:latin typeface="+mn-lt"/>
                <a:ea typeface="+mn-ea"/>
                <a:cs typeface="+mn-cs"/>
              </a:rPr>
              <a:t>The term landslide includes a wide range of ground movement, such as rock falls, deep failure of slopes, and shallow debris flows. </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865701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5" name="TextBox 4"/>
          <p:cNvSpPr txBox="1"/>
          <p:nvPr/>
        </p:nvSpPr>
        <p:spPr>
          <a:xfrm>
            <a:off x="533400" y="1219200"/>
            <a:ext cx="7924800" cy="4616648"/>
          </a:xfrm>
          <a:prstGeom prst="rect">
            <a:avLst/>
          </a:prstGeom>
          <a:noFill/>
        </p:spPr>
        <p:txBody>
          <a:bodyPr wrap="square" rtlCol="0">
            <a:spAutoFit/>
          </a:bodyPr>
          <a:lstStyle/>
          <a:p>
            <a:r>
              <a:rPr lang="en-US" sz="2400" dirty="0" smtClean="0"/>
              <a:t>Red Image Maps – Images composed of separate color ramps that represent topographic openness, slope and roughness</a:t>
            </a:r>
          </a:p>
          <a:p>
            <a:endParaRPr lang="en-US" sz="2400" dirty="0" smtClean="0"/>
          </a:p>
          <a:p>
            <a:r>
              <a:rPr lang="en-US" sz="2400" dirty="0" smtClean="0"/>
              <a:t>Google Earth KML of project area and all slope failure areas. – The KML provides a shareable visualization of the analysis that can be opened and viewed along with satellite imagery</a:t>
            </a:r>
          </a:p>
          <a:p>
            <a:endParaRPr lang="en-US" sz="2400" dirty="0" smtClean="0"/>
          </a:p>
          <a:p>
            <a:r>
              <a:rPr lang="en-US" sz="2400" dirty="0" smtClean="0"/>
              <a:t>Attributed Soil Map (shapefile) as polygons.  Soil types and attributes are determined using the USDA Web Soil Survey</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LiDAR Derived Terrain Fault Analysis</a:t>
            </a:r>
            <a:endParaRPr lang="en-US" dirty="0"/>
          </a:p>
        </p:txBody>
      </p:sp>
      <p:sp>
        <p:nvSpPr>
          <p:cNvPr id="4" name="Rectangle 3"/>
          <p:cNvSpPr/>
          <p:nvPr/>
        </p:nvSpPr>
        <p:spPr>
          <a:xfrm>
            <a:off x="533400" y="1219200"/>
            <a:ext cx="7620000" cy="2677656"/>
          </a:xfrm>
          <a:prstGeom prst="rect">
            <a:avLst/>
          </a:prstGeom>
        </p:spPr>
        <p:txBody>
          <a:bodyPr wrap="square">
            <a:spAutoFit/>
          </a:bodyPr>
          <a:lstStyle/>
          <a:p>
            <a:r>
              <a:rPr lang="en-US" sz="2400" dirty="0" smtClean="0"/>
              <a:t>Utilizing an automated approach, QSI has developed and accurate and efficient methodology, that detects areas of failed terrain using high-resolution LiDAR data.  The result is a robust and cost-effective dataset that indicates the presence of landslides, fault line and other forms of failed terrain.</a:t>
            </a:r>
          </a:p>
          <a:p>
            <a:endParaRPr lang="en-US" sz="2400" dirty="0"/>
          </a:p>
        </p:txBody>
      </p:sp>
      <p:pic>
        <p:nvPicPr>
          <p:cNvPr id="5" name="Picture 4" descr="screenshot_100.png"/>
          <p:cNvPicPr>
            <a:picLocks noChangeAspect="1"/>
          </p:cNvPicPr>
          <p:nvPr/>
        </p:nvPicPr>
        <p:blipFill>
          <a:blip r:embed="rId2"/>
          <a:stretch>
            <a:fillRect/>
          </a:stretch>
        </p:blipFill>
        <p:spPr>
          <a:xfrm>
            <a:off x="457200" y="3581400"/>
            <a:ext cx="8061960" cy="22783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1143000" y="3124200"/>
            <a:ext cx="6476388" cy="1569660"/>
          </a:xfrm>
          <a:prstGeom prst="rect">
            <a:avLst/>
          </a:prstGeom>
          <a:noFill/>
        </p:spPr>
        <p:txBody>
          <a:bodyPr wrap="none" rtlCol="0">
            <a:spAutoFit/>
          </a:bodyPr>
          <a:lstStyle/>
          <a:p>
            <a:r>
              <a:rPr lang="en-US" sz="4800" dirty="0" smtClean="0"/>
              <a:t>Terrain Failure Detection</a:t>
            </a:r>
          </a:p>
          <a:p>
            <a:pPr algn="ctr"/>
            <a:r>
              <a:rPr lang="en-US" sz="4800" dirty="0" smtClean="0"/>
              <a:t>Video </a:t>
            </a:r>
            <a:endParaRPr lang="en-US" sz="4800" dirty="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971800"/>
            <a:ext cx="2731453" cy="769441"/>
          </a:xfrm>
          <a:prstGeom prst="rect">
            <a:avLst/>
          </a:prstGeom>
          <a:noFill/>
        </p:spPr>
        <p:txBody>
          <a:bodyPr wrap="none" rtlCol="0">
            <a:spAutoFit/>
          </a:bodyPr>
          <a:lstStyle/>
          <a:p>
            <a:pPr algn="ctr"/>
            <a:r>
              <a:rPr lang="en-US" sz="4400" b="1" dirty="0" smtClean="0">
                <a:solidFill>
                  <a:srgbClr val="31859C"/>
                </a:solidFill>
              </a:rPr>
              <a:t>Thank you</a:t>
            </a:r>
            <a:endParaRPr lang="en-US" sz="4400" b="1" dirty="0">
              <a:solidFill>
                <a:srgbClr val="31859C"/>
              </a:solidFill>
            </a:endParaRPr>
          </a:p>
        </p:txBody>
      </p:sp>
    </p:spTree>
    <p:extLst>
      <p:ext uri="{BB962C8B-B14F-4D97-AF65-F5344CB8AC3E}">
        <p14:creationId xmlns:p14="http://schemas.microsoft.com/office/powerpoint/2010/main" xmlns="" val="1546875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8610600" cy="3139321"/>
          </a:xfrm>
          <a:prstGeom prst="rect">
            <a:avLst/>
          </a:prstGeom>
        </p:spPr>
        <p:txBody>
          <a:bodyPr wrap="square">
            <a:spAutoFit/>
          </a:bodyPr>
          <a:lstStyle/>
          <a:p>
            <a:endParaRPr lang="en-US" dirty="0" smtClean="0"/>
          </a:p>
          <a:p>
            <a:r>
              <a:rPr lang="en-US" dirty="0" smtClean="0"/>
              <a:t>Openness is proposed as a visualization technique for the archaeological </a:t>
            </a:r>
          </a:p>
          <a:p>
            <a:r>
              <a:rPr lang="en-US" dirty="0" smtClean="0"/>
              <a:t>interpretation of digital terrain models derived from airborne laser scanning. In contrast </a:t>
            </a:r>
            <a:r>
              <a:rPr lang="en-US" smtClean="0"/>
              <a:t>to various </a:t>
            </a:r>
            <a:r>
              <a:rPr lang="en-US" dirty="0" smtClean="0"/>
              <a:t>shading techniques, openness is not subject to directional bias and relief features  highlighted by openness do not contain any horizontal displacement. </a:t>
            </a:r>
          </a:p>
          <a:p>
            <a:endParaRPr lang="en-US" dirty="0" smtClean="0"/>
          </a:p>
          <a:p>
            <a:r>
              <a:rPr lang="en-US" dirty="0" smtClean="0"/>
              <a:t>Additionally, it offers a clear distinction between relief features and the surrounding topography, while it highlights both the highest and lowest parts of features. This makes openness an ideal tool for mapping  and outlining of archaeological features. A comparison with sky-view factor and local relief model visualizations helps to evaluate advantages and limits of the technique.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609600"/>
            <a:ext cx="4648200" cy="1143000"/>
          </a:xfrm>
        </p:spPr>
        <p:txBody>
          <a:bodyPr>
            <a:normAutofit fontScale="25000" lnSpcReduction="20000"/>
          </a:bodyPr>
          <a:lstStyle/>
          <a:p>
            <a:pPr marL="0" indent="0">
              <a:spcBef>
                <a:spcPts val="0"/>
              </a:spcBef>
              <a:buNone/>
            </a:pPr>
            <a:endParaRPr lang="en-US" sz="2200" dirty="0" smtClean="0">
              <a:solidFill>
                <a:srgbClr val="7F7F7F"/>
              </a:solidFill>
            </a:endParaRPr>
          </a:p>
          <a:p>
            <a:pPr fontAlgn="base">
              <a:buNone/>
            </a:pPr>
            <a:r>
              <a:rPr lang="en-US" sz="9600" b="1" dirty="0" smtClean="0"/>
              <a:t>Causes -</a:t>
            </a:r>
          </a:p>
          <a:p>
            <a:pPr fontAlgn="base">
              <a:buNone/>
            </a:pPr>
            <a:endParaRPr lang="en-US" sz="4000" dirty="0" smtClean="0"/>
          </a:p>
          <a:p>
            <a:pPr fontAlgn="base"/>
            <a:r>
              <a:rPr lang="en-US" sz="9600" dirty="0" smtClean="0"/>
              <a:t>erosion by rivers, glaciers, or ocean waves create over steepened slopes</a:t>
            </a:r>
          </a:p>
          <a:p>
            <a:pPr fontAlgn="base">
              <a:buNone/>
            </a:pPr>
            <a:endParaRPr lang="en-US" sz="4000" dirty="0" smtClean="0"/>
          </a:p>
          <a:p>
            <a:pPr fontAlgn="base"/>
            <a:r>
              <a:rPr lang="en-US" sz="9600" dirty="0" smtClean="0"/>
              <a:t>slopes weakened through saturation (</a:t>
            </a:r>
            <a:r>
              <a:rPr lang="en-US" sz="9600" dirty="0" err="1" smtClean="0"/>
              <a:t>Oso</a:t>
            </a:r>
            <a:r>
              <a:rPr lang="en-US" sz="9600" dirty="0" smtClean="0"/>
              <a:t>)</a:t>
            </a:r>
          </a:p>
          <a:p>
            <a:pPr fontAlgn="base">
              <a:buNone/>
            </a:pPr>
            <a:endParaRPr lang="en-US" sz="4000" dirty="0" smtClean="0"/>
          </a:p>
          <a:p>
            <a:pPr fontAlgn="base"/>
            <a:r>
              <a:rPr lang="en-US" sz="9600" dirty="0" smtClean="0"/>
              <a:t>earthquakes create stresses causing weak slopes to fail</a:t>
            </a:r>
          </a:p>
          <a:p>
            <a:pPr fontAlgn="base"/>
            <a:endParaRPr lang="en-US" sz="4000" dirty="0" smtClean="0"/>
          </a:p>
          <a:p>
            <a:pPr fontAlgn="base"/>
            <a:r>
              <a:rPr lang="en-US" sz="9600" dirty="0" smtClean="0"/>
              <a:t>volcanic eruptions produce loose ash deposits, heavy rain, and debris flows</a:t>
            </a:r>
          </a:p>
          <a:p>
            <a:pPr fontAlgn="base">
              <a:buNone/>
            </a:pPr>
            <a:endParaRPr lang="en-US" sz="4000" dirty="0" smtClean="0"/>
          </a:p>
          <a:p>
            <a:pPr fontAlgn="base"/>
            <a:r>
              <a:rPr lang="en-US" sz="9600" dirty="0" smtClean="0"/>
              <a:t>excess weight rain or snow, stockpiling of rock or ore, from waste piles, or from man-made structures</a:t>
            </a:r>
          </a:p>
          <a:p>
            <a:pPr marL="0" indent="0">
              <a:spcBef>
                <a:spcPts val="0"/>
              </a:spcBef>
              <a:buNone/>
            </a:pPr>
            <a:endParaRPr lang="en-US" sz="9600" dirty="0" smtClean="0">
              <a:solidFill>
                <a:srgbClr val="7F7F7F"/>
              </a:solidFill>
            </a:endParaRPr>
          </a:p>
          <a:p>
            <a:pPr marL="0" indent="0">
              <a:spcBef>
                <a:spcPts val="0"/>
              </a:spcBef>
              <a:buNone/>
            </a:pPr>
            <a:endParaRPr lang="en-US" sz="2200" dirty="0" smtClean="0"/>
          </a:p>
          <a:p>
            <a:pPr marL="0" indent="0">
              <a:buNone/>
            </a:pPr>
            <a:endParaRPr lang="en-US" dirty="0"/>
          </a:p>
        </p:txBody>
      </p:sp>
      <p:pic>
        <p:nvPicPr>
          <p:cNvPr id="32770" name="Picture 2" descr="http://www.snopes.com/photos/natural/graphics/landslide.jpg"/>
          <p:cNvPicPr>
            <a:picLocks noChangeAspect="1" noChangeArrowheads="1"/>
          </p:cNvPicPr>
          <p:nvPr/>
        </p:nvPicPr>
        <p:blipFill>
          <a:blip r:embed="rId2"/>
          <a:srcRect/>
          <a:stretch>
            <a:fillRect/>
          </a:stretch>
        </p:blipFill>
        <p:spPr bwMode="auto">
          <a:xfrm>
            <a:off x="4648200" y="762000"/>
            <a:ext cx="4495800" cy="5638800"/>
          </a:xfrm>
          <a:prstGeom prst="rect">
            <a:avLst/>
          </a:prstGeom>
          <a:noFill/>
        </p:spPr>
      </p:pic>
    </p:spTree>
    <p:extLst>
      <p:ext uri="{BB962C8B-B14F-4D97-AF65-F5344CB8AC3E}">
        <p14:creationId xmlns:p14="http://schemas.microsoft.com/office/powerpoint/2010/main" xmlns="" val="865701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838200"/>
            <a:ext cx="2895600" cy="5632311"/>
          </a:xfrm>
          <a:prstGeom prst="rect">
            <a:avLst/>
          </a:prstGeom>
        </p:spPr>
        <p:txBody>
          <a:bodyPr wrap="square">
            <a:spAutoFit/>
          </a:bodyPr>
          <a:lstStyle/>
          <a:p>
            <a:r>
              <a:rPr lang="en-US" sz="2400" b="1" dirty="0" smtClean="0"/>
              <a:t>Landslides are a serious geologic hazard common to almost every State in the United States. </a:t>
            </a:r>
            <a:endParaRPr lang="en-US" sz="2400" dirty="0" smtClean="0"/>
          </a:p>
          <a:p>
            <a:endParaRPr lang="en-US" sz="2400" dirty="0" smtClean="0"/>
          </a:p>
          <a:p>
            <a:r>
              <a:rPr lang="en-US" sz="2400" dirty="0" smtClean="0"/>
              <a:t>Landslides in the United States cause approximately $3.5 billion (year 2001 dollars) in damage, and kill between 25 and 50 people annually</a:t>
            </a:r>
            <a:endParaRPr lang="en-US" i="1" dirty="0" smtClean="0"/>
          </a:p>
        </p:txBody>
      </p:sp>
      <p:pic>
        <p:nvPicPr>
          <p:cNvPr id="1030" name="Picture 6" descr="http://media4.s-nbcnews.com/i/newscms/2014_14/295016/140401-mudslide-jms-1801_a078288b96dd5ec01f38f5652d60ddd2.jpg"/>
          <p:cNvPicPr>
            <a:picLocks noChangeAspect="1" noChangeArrowheads="1"/>
          </p:cNvPicPr>
          <p:nvPr/>
        </p:nvPicPr>
        <p:blipFill>
          <a:blip r:embed="rId2" cstate="print"/>
          <a:srcRect/>
          <a:stretch>
            <a:fillRect/>
          </a:stretch>
        </p:blipFill>
        <p:spPr bwMode="auto">
          <a:xfrm>
            <a:off x="2971800" y="1371600"/>
            <a:ext cx="6009601" cy="4114800"/>
          </a:xfrm>
          <a:prstGeom prst="rect">
            <a:avLst/>
          </a:prstGeom>
          <a:noFill/>
        </p:spPr>
      </p:pic>
      <p:sp>
        <p:nvSpPr>
          <p:cNvPr id="7" name="TextBox 6"/>
          <p:cNvSpPr txBox="1"/>
          <p:nvPr/>
        </p:nvSpPr>
        <p:spPr>
          <a:xfrm>
            <a:off x="6781800" y="5715000"/>
            <a:ext cx="2229328" cy="646331"/>
          </a:xfrm>
          <a:prstGeom prst="rect">
            <a:avLst/>
          </a:prstGeom>
          <a:noFill/>
        </p:spPr>
        <p:txBody>
          <a:bodyPr wrap="none" rtlCol="0">
            <a:spAutoFit/>
          </a:bodyPr>
          <a:lstStyle/>
          <a:p>
            <a:r>
              <a:rPr lang="en-US" dirty="0" smtClean="0"/>
              <a:t>(source geology.com)</a:t>
            </a:r>
          </a:p>
          <a:p>
            <a:endParaRPr lang="en-US" dirty="0"/>
          </a:p>
        </p:txBody>
      </p:sp>
    </p:spTree>
    <p:extLst>
      <p:ext uri="{BB962C8B-B14F-4D97-AF65-F5344CB8AC3E}">
        <p14:creationId xmlns:p14="http://schemas.microsoft.com/office/powerpoint/2010/main" xmlns="" val="865701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762000"/>
            <a:ext cx="8915400" cy="1384995"/>
          </a:xfrm>
          <a:prstGeom prst="rect">
            <a:avLst/>
          </a:prstGeom>
        </p:spPr>
        <p:txBody>
          <a:bodyPr wrap="square">
            <a:spAutoFit/>
          </a:bodyPr>
          <a:lstStyle/>
          <a:p>
            <a:r>
              <a:rPr lang="en-US" sz="3600" i="1" dirty="0" smtClean="0"/>
              <a:t>Logan County Landslide (Dec, 2013)</a:t>
            </a:r>
            <a:r>
              <a:rPr lang="en-US" sz="2400" dirty="0" smtClean="0"/>
              <a:t/>
            </a:r>
            <a:br>
              <a:rPr lang="en-US" sz="2400" dirty="0" smtClean="0"/>
            </a:br>
            <a:r>
              <a:rPr lang="en-US" sz="2400" dirty="0" smtClean="0"/>
              <a:t/>
            </a:r>
            <a:br>
              <a:rPr lang="en-US" sz="2400" dirty="0" smtClean="0"/>
            </a:br>
            <a:r>
              <a:rPr lang="en-US" sz="2400" dirty="0" smtClean="0"/>
              <a:t>100 people were “locked in” w/ cost of recovery est. over $1 million.</a:t>
            </a:r>
          </a:p>
        </p:txBody>
      </p:sp>
      <p:pic>
        <p:nvPicPr>
          <p:cNvPr id="19458" name="Picture 2" descr="http://www.wchstv.com/newsroom/eyewitness/i/131207_21427_640.jpg"/>
          <p:cNvPicPr>
            <a:picLocks noChangeAspect="1" noChangeArrowheads="1"/>
          </p:cNvPicPr>
          <p:nvPr/>
        </p:nvPicPr>
        <p:blipFill>
          <a:blip r:embed="rId2"/>
          <a:srcRect/>
          <a:stretch>
            <a:fillRect/>
          </a:stretch>
        </p:blipFill>
        <p:spPr bwMode="auto">
          <a:xfrm>
            <a:off x="1219200" y="2667000"/>
            <a:ext cx="6477000" cy="3643314"/>
          </a:xfrm>
          <a:prstGeom prst="rect">
            <a:avLst/>
          </a:prstGeom>
          <a:noFill/>
        </p:spPr>
      </p:pic>
    </p:spTree>
    <p:extLst>
      <p:ext uri="{BB962C8B-B14F-4D97-AF65-F5344CB8AC3E}">
        <p14:creationId xmlns:p14="http://schemas.microsoft.com/office/powerpoint/2010/main" xmlns="" val="865701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762000"/>
            <a:ext cx="8915400" cy="4247317"/>
          </a:xfrm>
          <a:prstGeom prst="rect">
            <a:avLst/>
          </a:prstGeom>
        </p:spPr>
        <p:txBody>
          <a:bodyPr wrap="square">
            <a:spAutoFit/>
          </a:bodyPr>
          <a:lstStyle/>
          <a:p>
            <a:r>
              <a:rPr lang="en-US" sz="3600" dirty="0" smtClean="0"/>
              <a:t>Academic Perspective</a:t>
            </a:r>
            <a:r>
              <a:rPr lang="en-US" sz="2400" dirty="0" smtClean="0"/>
              <a:t/>
            </a:r>
            <a:br>
              <a:rPr lang="en-US" sz="2400" dirty="0" smtClean="0"/>
            </a:br>
            <a:r>
              <a:rPr lang="en-US" sz="2400" dirty="0" smtClean="0"/>
              <a:t/>
            </a:r>
            <a:br>
              <a:rPr lang="en-US" sz="2400" dirty="0" smtClean="0"/>
            </a:br>
            <a:endParaRPr lang="en-US" sz="2400" dirty="0" smtClean="0"/>
          </a:p>
          <a:p>
            <a:pPr fontAlgn="base"/>
            <a:r>
              <a:rPr lang="en-US" sz="2400" i="1" dirty="0" smtClean="0"/>
              <a:t>“West Virginia has one of the greatest landslide risks of any in the country</a:t>
            </a:r>
            <a:r>
              <a:rPr lang="en-US" sz="2400" dirty="0" smtClean="0"/>
              <a:t>“.  </a:t>
            </a:r>
            <a:r>
              <a:rPr lang="en-US" sz="2400" i="1" dirty="0" smtClean="0"/>
              <a:t>We may in fact have the highest per capita landslide damage rate of any of the 50 states…</a:t>
            </a:r>
            <a:r>
              <a:rPr lang="en-US" sz="2400" b="1" i="1" dirty="0" smtClean="0"/>
              <a:t>more data is needed to get a better grasp on the land”</a:t>
            </a:r>
          </a:p>
          <a:p>
            <a:pPr fontAlgn="base"/>
            <a:endParaRPr lang="en-US" sz="2400" i="1" dirty="0" smtClean="0"/>
          </a:p>
          <a:p>
            <a:pPr fontAlgn="base"/>
            <a:r>
              <a:rPr lang="en-US" sz="2400" i="1" dirty="0" smtClean="0"/>
              <a:t>Steve Kite, Chair of the Dept. of Geology &amp; Geography at WVU</a:t>
            </a:r>
          </a:p>
          <a:p>
            <a:pPr fontAlgn="base"/>
            <a:r>
              <a:rPr lang="en-US" sz="2400" dirty="0" smtClean="0"/>
              <a:t>(Source: WV Public Broadcasting, April 25, 2014)</a:t>
            </a:r>
          </a:p>
          <a:p>
            <a:endParaRPr lang="en-US" dirty="0"/>
          </a:p>
        </p:txBody>
      </p:sp>
    </p:spTree>
    <p:extLst>
      <p:ext uri="{BB962C8B-B14F-4D97-AF65-F5344CB8AC3E}">
        <p14:creationId xmlns:p14="http://schemas.microsoft.com/office/powerpoint/2010/main" xmlns="" val="86570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logy.com/usgs/landslides/landslide-map-large.gif"/>
          <p:cNvPicPr>
            <a:picLocks noChangeAspect="1" noChangeArrowheads="1"/>
          </p:cNvPicPr>
          <p:nvPr/>
        </p:nvPicPr>
        <p:blipFill>
          <a:blip r:embed="rId2"/>
          <a:srcRect/>
          <a:stretch>
            <a:fillRect/>
          </a:stretch>
        </p:blipFill>
        <p:spPr bwMode="auto">
          <a:xfrm>
            <a:off x="228600" y="685800"/>
            <a:ext cx="8610600" cy="5611530"/>
          </a:xfrm>
          <a:prstGeom prst="rect">
            <a:avLst/>
          </a:prstGeom>
          <a:noFill/>
        </p:spPr>
      </p:pic>
      <p:sp>
        <p:nvSpPr>
          <p:cNvPr id="6" name="Rectangle 5"/>
          <p:cNvSpPr/>
          <p:nvPr/>
        </p:nvSpPr>
        <p:spPr>
          <a:xfrm>
            <a:off x="533400" y="4114800"/>
            <a:ext cx="2819400" cy="220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landslide map legend"/>
          <p:cNvPicPr>
            <a:picLocks noChangeAspect="1" noChangeArrowheads="1"/>
          </p:cNvPicPr>
          <p:nvPr/>
        </p:nvPicPr>
        <p:blipFill>
          <a:blip r:embed="rId3"/>
          <a:srcRect/>
          <a:stretch>
            <a:fillRect/>
          </a:stretch>
        </p:blipFill>
        <p:spPr bwMode="auto">
          <a:xfrm>
            <a:off x="609600" y="4074096"/>
            <a:ext cx="2667000" cy="2108526"/>
          </a:xfrm>
          <a:prstGeom prst="rect">
            <a:avLst/>
          </a:prstGeom>
          <a:noFill/>
        </p:spPr>
      </p:pic>
      <p:sp>
        <p:nvSpPr>
          <p:cNvPr id="4" name="Rectangle 3"/>
          <p:cNvSpPr/>
          <p:nvPr/>
        </p:nvSpPr>
        <p:spPr>
          <a:xfrm>
            <a:off x="5181600" y="5867400"/>
            <a:ext cx="1828800" cy="369332"/>
          </a:xfrm>
          <a:prstGeom prst="rect">
            <a:avLst/>
          </a:prstGeom>
        </p:spPr>
        <p:txBody>
          <a:bodyPr wrap="square">
            <a:spAutoFit/>
          </a:bodyPr>
          <a:lstStyle/>
          <a:p>
            <a:pPr fontAlgn="base"/>
            <a:r>
              <a:rPr lang="en-US" dirty="0" smtClean="0"/>
              <a:t>Source: USGS</a:t>
            </a:r>
          </a:p>
        </p:txBody>
      </p:sp>
    </p:spTree>
    <p:extLst>
      <p:ext uri="{BB962C8B-B14F-4D97-AF65-F5344CB8AC3E}">
        <p14:creationId xmlns:p14="http://schemas.microsoft.com/office/powerpoint/2010/main" xmlns="" val="86570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05800" cy="5714385"/>
          </a:xfrm>
          <a:prstGeom prst="rect">
            <a:avLst/>
          </a:prstGeom>
        </p:spPr>
        <p:txBody>
          <a:bodyPr wrap="square">
            <a:spAutoFit/>
          </a:bodyPr>
          <a:lstStyle/>
          <a:p>
            <a:r>
              <a:rPr lang="en-US" sz="3600" dirty="0" err="1" smtClean="0"/>
              <a:t>Oso</a:t>
            </a:r>
            <a:r>
              <a:rPr lang="en-US" sz="3600" dirty="0" smtClean="0"/>
              <a:t> Landslide</a:t>
            </a:r>
          </a:p>
          <a:p>
            <a:endParaRPr lang="en-US" dirty="0" smtClean="0"/>
          </a:p>
          <a:p>
            <a:pPr marL="342900" indent="-342900">
              <a:buFont typeface="Arial" pitchFamily="34" charset="0"/>
              <a:buChar char="•"/>
            </a:pPr>
            <a:r>
              <a:rPr lang="en-US" sz="2000" dirty="0" smtClean="0"/>
              <a:t>In March 2014 a landslide engulfed 49 homes and other structures in an unincorporated neighborhood known as "Steelhead Haven“.  </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It also dammed the river, causing extensive flooding upstream as well as blocking State Route 530. </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Excluding landslides caused by volcanic eruptions, earthquakes or dam collapses, the </a:t>
            </a:r>
            <a:r>
              <a:rPr lang="en-US" sz="2000" dirty="0" err="1" smtClean="0"/>
              <a:t>Oso</a:t>
            </a:r>
            <a:r>
              <a:rPr lang="en-US" sz="2000" dirty="0" smtClean="0"/>
              <a:t> slide is the deadliest single landslide event in United States history.</a:t>
            </a:r>
            <a:endParaRPr lang="en-US" sz="2000" baseline="30000" dirty="0" smtClean="0"/>
          </a:p>
          <a:p>
            <a:pPr marL="342900" indent="-342900">
              <a:buFont typeface="Arial" pitchFamily="34" charset="0"/>
              <a:buChar char="•"/>
            </a:pPr>
            <a:endParaRPr lang="en-US" sz="2000" baseline="30000" dirty="0" smtClean="0"/>
          </a:p>
          <a:p>
            <a:pPr marL="342900" indent="-342900">
              <a:buFont typeface="Arial" pitchFamily="34" charset="0"/>
              <a:buChar char="•"/>
            </a:pPr>
            <a:r>
              <a:rPr lang="en-US" sz="2000" dirty="0" smtClean="0"/>
              <a:t>The mud, soil and rock debris left from the mudslide covered an area 1,500 ft (460 m) long, 4,400 ft (1,300 m) wide and deposited debris 30 to 70 ft (9.1 to 21.3 m) deep.</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41 confirmed deaths, with 2 still missing.</a:t>
            </a:r>
          </a:p>
          <a:p>
            <a:pPr marL="342900" indent="-342900">
              <a:buFont typeface="Arial" pitchFamily="34" charset="0"/>
              <a:buChar char="•"/>
            </a:pPr>
            <a:endParaRPr lang="en-US" dirty="0"/>
          </a:p>
        </p:txBody>
      </p:sp>
    </p:spTree>
    <p:extLst>
      <p:ext uri="{BB962C8B-B14F-4D97-AF65-F5344CB8AC3E}">
        <p14:creationId xmlns:p14="http://schemas.microsoft.com/office/powerpoint/2010/main" xmlns="" val="865701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upload.wikimedia.org/wikipedia/commons/thumb/3/3d/Stillaguamish_River_1198.JPG/1280px-Stillaguamish_River_1198.JPG"/>
          <p:cNvPicPr>
            <a:picLocks noChangeAspect="1" noChangeArrowheads="1"/>
          </p:cNvPicPr>
          <p:nvPr/>
        </p:nvPicPr>
        <p:blipFill>
          <a:blip r:embed="rId2"/>
          <a:srcRect/>
          <a:stretch>
            <a:fillRect/>
          </a:stretch>
        </p:blipFill>
        <p:spPr bwMode="auto">
          <a:xfrm>
            <a:off x="256256" y="762000"/>
            <a:ext cx="8598072" cy="5562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S1">
  <a:themeElements>
    <a:clrScheme name="QS1">
      <a:dk1>
        <a:sysClr val="windowText" lastClr="000000"/>
      </a:dk1>
      <a:lt1>
        <a:sysClr val="window" lastClr="FFFFFF"/>
      </a:lt1>
      <a:dk2>
        <a:srgbClr val="1F497D"/>
      </a:dk2>
      <a:lt2>
        <a:srgbClr val="EEECE1"/>
      </a:lt2>
      <a:accent1>
        <a:srgbClr val="00AEEF"/>
      </a:accent1>
      <a:accent2>
        <a:srgbClr val="0F6F8C"/>
      </a:accent2>
      <a:accent3>
        <a:srgbClr val="94D500"/>
      </a:accent3>
      <a:accent4>
        <a:srgbClr val="8064A2"/>
      </a:accent4>
      <a:accent5>
        <a:srgbClr val="4BACC6"/>
      </a:accent5>
      <a:accent6>
        <a:srgbClr val="F79646"/>
      </a:accent6>
      <a:hlink>
        <a:srgbClr val="0000FF"/>
      </a:hlink>
      <a:folHlink>
        <a:srgbClr val="800080"/>
      </a:folHlink>
    </a:clrScheme>
    <a:fontScheme name="QS Colaborate bold-regular">
      <a:majorFont>
        <a:latin typeface="Colaborate-Bold"/>
        <a:ea typeface=""/>
        <a:cs typeface=""/>
      </a:majorFont>
      <a:minorFont>
        <a:latin typeface="Colaborate-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QS1</Template>
  <TotalTime>9681</TotalTime>
  <Words>791</Words>
  <Application>Microsoft Macintosh PowerPoint</Application>
  <PresentationFormat>On-screen Show (4:3)</PresentationFormat>
  <Paragraphs>92</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QS1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Terrain Failure Detection</vt:lpstr>
      <vt:lpstr>Methodology</vt:lpstr>
      <vt:lpstr>Methodology</vt:lpstr>
      <vt:lpstr>Methodology</vt:lpstr>
      <vt:lpstr>Methodology</vt:lpstr>
      <vt:lpstr>Deliverables</vt:lpstr>
      <vt:lpstr>Deliverables</vt:lpstr>
      <vt:lpstr>LiDAR Derived Terrain Fault Analysis</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watershed</dc:creator>
  <cp:lastModifiedBy>rhickey</cp:lastModifiedBy>
  <cp:revision>211</cp:revision>
  <dcterms:created xsi:type="dcterms:W3CDTF">2013-09-09T16:52:48Z</dcterms:created>
  <dcterms:modified xsi:type="dcterms:W3CDTF">2014-06-04T13:19:20Z</dcterms:modified>
</cp:coreProperties>
</file>