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2"/>
  </p:notesMasterIdLst>
  <p:handoutMasterIdLst>
    <p:handoutMasterId r:id="rId23"/>
  </p:handoutMasterIdLst>
  <p:sldIdLst>
    <p:sldId id="403" r:id="rId2"/>
    <p:sldId id="418" r:id="rId3"/>
    <p:sldId id="409" r:id="rId4"/>
    <p:sldId id="408" r:id="rId5"/>
    <p:sldId id="410" r:id="rId6"/>
    <p:sldId id="411" r:id="rId7"/>
    <p:sldId id="412" r:id="rId8"/>
    <p:sldId id="419" r:id="rId9"/>
    <p:sldId id="420" r:id="rId10"/>
    <p:sldId id="394" r:id="rId11"/>
    <p:sldId id="413" r:id="rId12"/>
    <p:sldId id="399" r:id="rId13"/>
    <p:sldId id="395" r:id="rId14"/>
    <p:sldId id="396" r:id="rId15"/>
    <p:sldId id="397" r:id="rId16"/>
    <p:sldId id="404" r:id="rId17"/>
    <p:sldId id="417" r:id="rId18"/>
    <p:sldId id="406" r:id="rId19"/>
    <p:sldId id="414" r:id="rId20"/>
    <p:sldId id="41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C Wimbish" initials="KC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8578" autoAdjust="0"/>
  </p:normalViewPr>
  <p:slideViewPr>
    <p:cSldViewPr>
      <p:cViewPr>
        <p:scale>
          <a:sx n="100" d="100"/>
          <a:sy n="100" d="100"/>
        </p:scale>
        <p:origin x="-612" y="-4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397FC82-EE24-4622-A865-931878652AB8}" type="datetimeFigureOut">
              <a:rPr lang="en-US" smtClean="0"/>
              <a:t>6/5/2014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B7D232-2DC1-4E9C-816E-C4DB864C8B47}" type="slidenum">
              <a:rPr lang="en-US" smtClean="0"/>
              <a:t>‹#›</a:t>
            </a:fld>
            <a:endParaRPr lang="en-US"/>
          </a:p>
        </p:txBody>
      </p:sp>
    </p:spTree>
    <p:extLst>
      <p:ext uri="{BB962C8B-B14F-4D97-AF65-F5344CB8AC3E}">
        <p14:creationId xmlns:p14="http://schemas.microsoft.com/office/powerpoint/2010/main" val="354599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00A265D-8564-4E02-8120-7C0F7F0711F1}" type="datetimeFigureOut">
              <a:rPr lang="en-US" smtClean="0"/>
              <a:pPr/>
              <a:t>6/5/2014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3F4F818-3F64-45CF-B636-62A18E9A4724}" type="slidenum">
              <a:rPr lang="en-US" smtClean="0"/>
              <a:pPr/>
              <a:t>‹#›</a:t>
            </a:fld>
            <a:endParaRPr lang="en-US"/>
          </a:p>
        </p:txBody>
      </p:sp>
    </p:spTree>
    <p:extLst>
      <p:ext uri="{BB962C8B-B14F-4D97-AF65-F5344CB8AC3E}">
        <p14:creationId xmlns:p14="http://schemas.microsoft.com/office/powerpoint/2010/main" val="49927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4F818-3F64-45CF-B636-62A18E9A4724}" type="slidenum">
              <a:rPr lang="en-US" smtClean="0"/>
              <a:pPr/>
              <a:t>3</a:t>
            </a:fld>
            <a:endParaRPr lang="en-US"/>
          </a:p>
        </p:txBody>
      </p:sp>
    </p:spTree>
    <p:extLst>
      <p:ext uri="{BB962C8B-B14F-4D97-AF65-F5344CB8AC3E}">
        <p14:creationId xmlns:p14="http://schemas.microsoft.com/office/powerpoint/2010/main" val="348976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A11C06A-7B45-4A2C-BF66-3B3152323AC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need to continually UPDATE MAF with current accurate local data</a:t>
            </a:r>
          </a:p>
          <a:p>
            <a:endParaRPr lang="en-US" dirty="0"/>
          </a:p>
        </p:txBody>
      </p:sp>
      <p:sp>
        <p:nvSpPr>
          <p:cNvPr id="4" name="Slide Number Placeholder 3"/>
          <p:cNvSpPr>
            <a:spLocks noGrp="1"/>
          </p:cNvSpPr>
          <p:nvPr>
            <p:ph type="sldNum" sz="quarter" idx="10"/>
          </p:nvPr>
        </p:nvSpPr>
        <p:spPr/>
        <p:txBody>
          <a:bodyPr/>
          <a:lstStyle/>
          <a:p>
            <a:fld id="{9A11C06A-7B45-4A2C-BF66-3B3152323ACD}"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Closer look</a:t>
            </a:r>
          </a:p>
          <a:p>
            <a:endParaRPr lang="en-US" dirty="0" smtClean="0"/>
          </a:p>
          <a:p>
            <a:r>
              <a:rPr lang="en-US" dirty="0" smtClean="0"/>
              <a:t>For WV:</a:t>
            </a:r>
            <a:r>
              <a:rPr lang="en-US" baseline="0" dirty="0" smtClean="0"/>
              <a:t>  WVDHSEM, Jennings </a:t>
            </a:r>
            <a:r>
              <a:rPr lang="en-US" baseline="0" dirty="0" err="1" smtClean="0"/>
              <a:t>Starcher</a:t>
            </a:r>
            <a:r>
              <a:rPr lang="en-US" baseline="0" dirty="0" smtClean="0"/>
              <a:t> provided us a state-wide dataset.  </a:t>
            </a:r>
          </a:p>
          <a:p>
            <a:r>
              <a:rPr lang="en-US" baseline="0" dirty="0" smtClean="0"/>
              <a:t>              Jennings let us know which counties had complete/incomplete E911 data and which counties were ready to be run through our process for GSSI.  This processing is going on now.</a:t>
            </a:r>
            <a:endParaRPr lang="en-US" dirty="0"/>
          </a:p>
        </p:txBody>
      </p:sp>
      <p:sp>
        <p:nvSpPr>
          <p:cNvPr id="4" name="Slide Number Placeholder 3"/>
          <p:cNvSpPr>
            <a:spLocks noGrp="1"/>
          </p:cNvSpPr>
          <p:nvPr>
            <p:ph type="sldNum" sz="quarter" idx="10"/>
          </p:nvPr>
        </p:nvSpPr>
        <p:spPr/>
        <p:txBody>
          <a:bodyPr/>
          <a:lstStyle/>
          <a:p>
            <a:fld id="{E3F4F818-3F64-45CF-B636-62A18E9A4724}" type="slidenum">
              <a:rPr lang="en-US" smtClean="0"/>
              <a:pPr/>
              <a:t>17</a:t>
            </a:fld>
            <a:endParaRPr lang="en-US"/>
          </a:p>
        </p:txBody>
      </p:sp>
    </p:spTree>
    <p:extLst>
      <p:ext uri="{BB962C8B-B14F-4D97-AF65-F5344CB8AC3E}">
        <p14:creationId xmlns:p14="http://schemas.microsoft.com/office/powerpoint/2010/main" val="328434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are still processing</a:t>
            </a:r>
            <a:r>
              <a:rPr lang="en-US" baseline="0" dirty="0" smtClean="0"/>
              <a:t> the WV files, we are seeing . . . </a:t>
            </a:r>
            <a:endParaRPr lang="en-US" dirty="0" smtClean="0"/>
          </a:p>
        </p:txBody>
      </p:sp>
      <p:sp>
        <p:nvSpPr>
          <p:cNvPr id="4" name="Slide Number Placeholder 3"/>
          <p:cNvSpPr>
            <a:spLocks noGrp="1"/>
          </p:cNvSpPr>
          <p:nvPr>
            <p:ph type="sldNum" sz="quarter" idx="10"/>
          </p:nvPr>
        </p:nvSpPr>
        <p:spPr/>
        <p:txBody>
          <a:bodyPr/>
          <a:lstStyle/>
          <a:p>
            <a:fld id="{E3F4F818-3F64-45CF-B636-62A18E9A4724}" type="slidenum">
              <a:rPr lang="en-US" smtClean="0"/>
              <a:pPr/>
              <a:t>18</a:t>
            </a:fld>
            <a:endParaRPr lang="en-US"/>
          </a:p>
        </p:txBody>
      </p:sp>
    </p:spTree>
    <p:extLst>
      <p:ext uri="{BB962C8B-B14F-4D97-AF65-F5344CB8AC3E}">
        <p14:creationId xmlns:p14="http://schemas.microsoft.com/office/powerpoint/2010/main" val="113024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GSS Initiative is a multi-year effort aimed at improving the overall coverage and quality of the Master Address File for the 2020 Census.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primary component of the GSS Initiative is the Partnership Program which is designed to acquire address information from partners each year leading up to 2020.</a:t>
            </a:r>
            <a:endParaRPr lang="en-US" dirty="0" smtClean="0"/>
          </a:p>
          <a:p>
            <a:endParaRPr lang="en-US" baseline="0" dirty="0" smtClean="0"/>
          </a:p>
          <a:p>
            <a:r>
              <a:rPr lang="en-US" baseline="0" dirty="0" smtClean="0"/>
              <a:t>This new program combines elements of previous programs, including the 2010 Local Update of Census Addresses (LUCA) program, the annual Boundary and Annexation Survey, and the MAF/TIGER Enhancement Program (2002-2008).  </a:t>
            </a:r>
            <a:endParaRPr lang="en-US" dirty="0"/>
          </a:p>
        </p:txBody>
      </p:sp>
      <p:sp>
        <p:nvSpPr>
          <p:cNvPr id="4" name="Slide Number Placeholder 3"/>
          <p:cNvSpPr>
            <a:spLocks noGrp="1"/>
          </p:cNvSpPr>
          <p:nvPr>
            <p:ph type="sldNum" sz="quarter" idx="10"/>
          </p:nvPr>
        </p:nvSpPr>
        <p:spPr/>
        <p:txBody>
          <a:bodyPr/>
          <a:lstStyle/>
          <a:p>
            <a:fld id="{94DE9872-C52B-44B7-B582-32B03F663AF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RELATED TO POINT 4:</a:t>
            </a:r>
          </a:p>
          <a:p>
            <a:endParaRPr lang="en-US" baseline="0" dirty="0" smtClean="0"/>
          </a:p>
          <a:p>
            <a:r>
              <a:rPr lang="en-US" baseline="0" dirty="0" smtClean="0"/>
              <a:t>The LUCA program had a large footprint on the 2010 Census.  </a:t>
            </a:r>
          </a:p>
          <a:p>
            <a:endParaRPr lang="en-US" baseline="0" dirty="0" smtClean="0"/>
          </a:p>
          <a:p>
            <a:r>
              <a:rPr lang="en-US" baseline="0" dirty="0" smtClean="0"/>
              <a:t>We processed over 41 million State, Tribal and Local addresses in LUCA 2010 and we hope that working with our partners throughout the decade will lessen that LUCA footprint for 2020.  This benefits both the partner and the Census Bureau.</a:t>
            </a:r>
            <a:endParaRPr lang="en-US" dirty="0"/>
          </a:p>
        </p:txBody>
      </p:sp>
      <p:sp>
        <p:nvSpPr>
          <p:cNvPr id="4" name="Slide Number Placeholder 3"/>
          <p:cNvSpPr>
            <a:spLocks noGrp="1"/>
          </p:cNvSpPr>
          <p:nvPr>
            <p:ph type="sldNum" sz="quarter" idx="10"/>
          </p:nvPr>
        </p:nvSpPr>
        <p:spPr/>
        <p:txBody>
          <a:bodyPr/>
          <a:lstStyle/>
          <a:p>
            <a:fld id="{E3F4F818-3F64-45CF-B636-62A18E9A4724}" type="slidenum">
              <a:rPr lang="en-US" smtClean="0"/>
              <a:pPr/>
              <a:t>5</a:t>
            </a:fld>
            <a:endParaRPr lang="en-US"/>
          </a:p>
        </p:txBody>
      </p:sp>
    </p:spTree>
    <p:extLst>
      <p:ext uri="{BB962C8B-B14F-4D97-AF65-F5344CB8AC3E}">
        <p14:creationId xmlns:p14="http://schemas.microsoft.com/office/powerpoint/2010/main" val="18054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describe</a:t>
            </a:r>
            <a:r>
              <a:rPr lang="en-US" baseline="0" dirty="0" smtClean="0"/>
              <a:t>s the high-level process for a typical GSS Initiative Partnership Program participant.</a:t>
            </a:r>
          </a:p>
          <a:p>
            <a:endParaRPr lang="en-US" baseline="0" dirty="0" smtClean="0"/>
          </a:p>
          <a:p>
            <a:r>
              <a:rPr lang="en-US" baseline="0" dirty="0" smtClean="0"/>
              <a:t>The Content Verification process is conducted by Regional Office geographers, and ensures that the data acquired from partners is appropriate for detailed evaluation.  </a:t>
            </a:r>
            <a:endParaRPr lang="en-US" dirty="0"/>
          </a:p>
        </p:txBody>
      </p:sp>
      <p:sp>
        <p:nvSpPr>
          <p:cNvPr id="4" name="Slide Number Placeholder 3"/>
          <p:cNvSpPr>
            <a:spLocks noGrp="1"/>
          </p:cNvSpPr>
          <p:nvPr>
            <p:ph type="sldNum" sz="quarter" idx="10"/>
          </p:nvPr>
        </p:nvSpPr>
        <p:spPr/>
        <p:txBody>
          <a:bodyPr/>
          <a:lstStyle/>
          <a:p>
            <a:fld id="{E3F4F818-3F64-45CF-B636-62A18E9A4724}" type="slidenum">
              <a:rPr lang="en-US" smtClean="0"/>
              <a:pPr/>
              <a:t>6</a:t>
            </a:fld>
            <a:endParaRPr lang="en-US"/>
          </a:p>
        </p:txBody>
      </p:sp>
    </p:spTree>
    <p:extLst>
      <p:ext uri="{BB962C8B-B14F-4D97-AF65-F5344CB8AC3E}">
        <p14:creationId xmlns:p14="http://schemas.microsoft.com/office/powerpoint/2010/main" val="226411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What kind of address and feature data are</a:t>
            </a:r>
            <a:r>
              <a:rPr lang="en-US" baseline="0" dirty="0" smtClean="0"/>
              <a:t> we looking for?  </a:t>
            </a:r>
          </a:p>
          <a:p>
            <a:endParaRPr lang="en-US" baseline="0" dirty="0" smtClean="0"/>
          </a:p>
          <a:p>
            <a:r>
              <a:rPr lang="en-US" baseline="0" dirty="0" smtClean="0"/>
              <a:t>We have posted our data content guidelines describing the minimal and optimal information needed for the GSS-I  on our Census.gov site.  </a:t>
            </a:r>
            <a:endParaRPr lang="en-US" dirty="0"/>
          </a:p>
        </p:txBody>
      </p:sp>
      <p:sp>
        <p:nvSpPr>
          <p:cNvPr id="4" name="Slide Number Placeholder 3"/>
          <p:cNvSpPr>
            <a:spLocks noGrp="1"/>
          </p:cNvSpPr>
          <p:nvPr>
            <p:ph type="sldNum" sz="quarter" idx="10"/>
          </p:nvPr>
        </p:nvSpPr>
        <p:spPr/>
        <p:txBody>
          <a:bodyPr/>
          <a:lstStyle/>
          <a:p>
            <a:fld id="{E3F4F818-3F64-45CF-B636-62A18E9A4724}" type="slidenum">
              <a:rPr lang="en-US" smtClean="0"/>
              <a:pPr/>
              <a:t>7</a:t>
            </a:fld>
            <a:endParaRPr lang="en-US"/>
          </a:p>
        </p:txBody>
      </p:sp>
    </p:spTree>
    <p:extLst>
      <p:ext uri="{BB962C8B-B14F-4D97-AF65-F5344CB8AC3E}">
        <p14:creationId xmlns:p14="http://schemas.microsoft.com/office/powerpoint/2010/main" val="11302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 </a:t>
            </a:r>
            <a:endParaRPr lang="en-US" dirty="0"/>
          </a:p>
        </p:txBody>
      </p:sp>
      <p:sp>
        <p:nvSpPr>
          <p:cNvPr id="4" name="Slide Number Placeholder 3"/>
          <p:cNvSpPr>
            <a:spLocks noGrp="1"/>
          </p:cNvSpPr>
          <p:nvPr>
            <p:ph type="sldNum" sz="quarter" idx="10"/>
          </p:nvPr>
        </p:nvSpPr>
        <p:spPr/>
        <p:txBody>
          <a:bodyPr/>
          <a:lstStyle/>
          <a:p>
            <a:fld id="{E3F4F818-3F64-45CF-B636-62A18E9A4724}" type="slidenum">
              <a:rPr lang="en-US" smtClean="0"/>
              <a:pPr/>
              <a:t>9</a:t>
            </a:fld>
            <a:endParaRPr lang="en-US"/>
          </a:p>
        </p:txBody>
      </p:sp>
    </p:spTree>
    <p:extLst>
      <p:ext uri="{BB962C8B-B14F-4D97-AF65-F5344CB8AC3E}">
        <p14:creationId xmlns:p14="http://schemas.microsoft.com/office/powerpoint/2010/main" val="303281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Every map</a:t>
            </a:r>
            <a:r>
              <a:rPr lang="en-US" sz="1600" baseline="0" dirty="0" smtClean="0"/>
              <a:t> made for a purpose.  Every geographic Tool was created for a purpose  </a:t>
            </a:r>
            <a:endParaRPr lang="en-US" sz="1600" dirty="0"/>
          </a:p>
        </p:txBody>
      </p:sp>
      <p:sp>
        <p:nvSpPr>
          <p:cNvPr id="4" name="Slide Number Placeholder 3"/>
          <p:cNvSpPr>
            <a:spLocks noGrp="1"/>
          </p:cNvSpPr>
          <p:nvPr>
            <p:ph type="sldNum" sz="quarter" idx="10"/>
          </p:nvPr>
        </p:nvSpPr>
        <p:spPr/>
        <p:txBody>
          <a:bodyPr/>
          <a:lstStyle/>
          <a:p>
            <a:fld id="{B67F13E1-424B-4B23-907D-DE44A6164E3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National Addressing System.  Up until now, relied on USPS minimum delivery </a:t>
            </a:r>
            <a:r>
              <a:rPr lang="en-US" baseline="0" dirty="0" err="1" smtClean="0"/>
              <a:t>req</a:t>
            </a:r>
            <a:r>
              <a:rPr lang="en-US" baseline="0" dirty="0" smtClean="0"/>
              <a:t>, . . . .  FGDC Standards.</a:t>
            </a:r>
          </a:p>
        </p:txBody>
      </p:sp>
      <p:sp>
        <p:nvSpPr>
          <p:cNvPr id="4" name="Slide Number Placeholder 3"/>
          <p:cNvSpPr>
            <a:spLocks noGrp="1"/>
          </p:cNvSpPr>
          <p:nvPr>
            <p:ph type="sldNum" sz="quarter" idx="10"/>
          </p:nvPr>
        </p:nvSpPr>
        <p:spPr/>
        <p:txBody>
          <a:bodyPr/>
          <a:lstStyle/>
          <a:p>
            <a:fld id="{E3F4F818-3F64-45CF-B636-62A18E9A4724}" type="slidenum">
              <a:rPr lang="en-US" smtClean="0"/>
              <a:pPr/>
              <a:t>11</a:t>
            </a:fld>
            <a:endParaRPr lang="en-US"/>
          </a:p>
        </p:txBody>
      </p:sp>
    </p:spTree>
    <p:extLst>
      <p:ext uri="{BB962C8B-B14F-4D97-AF65-F5344CB8AC3E}">
        <p14:creationId xmlns:p14="http://schemas.microsoft.com/office/powerpoint/2010/main" val="303120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1C06A-7B45-4A2C-BF66-3B3152323AC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985" y="1565189"/>
            <a:ext cx="8128686" cy="1656321"/>
          </a:xfrm>
          <a:prstGeom prst="rect">
            <a:avLst/>
          </a:prstGeom>
        </p:spPr>
        <p:txBody>
          <a:bodyPr/>
          <a:lstStyle>
            <a:lvl1pPr>
              <a:lnSpc>
                <a:spcPts val="4700"/>
              </a:lnSpc>
              <a:defRPr b="1"/>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220994"/>
            <a:ext cx="6400800" cy="2038865"/>
          </a:xfrm>
          <a:prstGeom prst="rect">
            <a:avLst/>
          </a:prstGeom>
        </p:spPr>
        <p:txBody>
          <a:bodyPr/>
          <a:lstStyle>
            <a:lvl1pPr marL="0" indent="0" algn="ctr">
              <a:lnSpc>
                <a:spcPts val="35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3505220" y="6356351"/>
            <a:ext cx="2133600" cy="365125"/>
          </a:xfrm>
        </p:spPr>
        <p:txBody>
          <a:bodyPr/>
          <a:lstStyle>
            <a:lvl1pPr algn="ctr">
              <a:defRPr>
                <a:solidFill>
                  <a:schemeClr val="tx1"/>
                </a:solidFill>
              </a:defRPr>
            </a:lvl1pPr>
          </a:lstStyle>
          <a:p>
            <a:fld id="{1EE98312-2316-4E92-ACD2-81FE28607E6E}" type="slidenum">
              <a:rPr lang="en-US" smtClean="0"/>
              <a:pPr/>
              <a:t>‹#›</a:t>
            </a:fld>
            <a:endParaRPr lang="en-US"/>
          </a:p>
        </p:txBody>
      </p:sp>
    </p:spTree>
    <p:extLst>
      <p:ext uri="{BB962C8B-B14F-4D97-AF65-F5344CB8AC3E}">
        <p14:creationId xmlns:p14="http://schemas.microsoft.com/office/powerpoint/2010/main" val="3063193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lgn="l">
              <a:lnSpc>
                <a:spcPts val="4400"/>
              </a:lnSpc>
              <a:defRPr b="1" i="0" baseline="0"/>
            </a:lvl1pPr>
          </a:lstStyle>
          <a:p>
            <a:r>
              <a:rPr lang="en-US" dirty="0" smtClean="0"/>
              <a:t>Click to add title</a:t>
            </a:r>
            <a:endParaRPr lang="en-US" dirty="0"/>
          </a:p>
        </p:txBody>
      </p:sp>
      <p:sp>
        <p:nvSpPr>
          <p:cNvPr id="3" name="Content Placeholder 2"/>
          <p:cNvSpPr>
            <a:spLocks noGrp="1"/>
          </p:cNvSpPr>
          <p:nvPr>
            <p:ph idx="1" hasCustomPrompt="1"/>
          </p:nvPr>
        </p:nvSpPr>
        <p:spPr>
          <a:xfrm>
            <a:off x="457200" y="1600201"/>
            <a:ext cx="8229600" cy="4525963"/>
          </a:xfrm>
          <a:prstGeom prst="rect">
            <a:avLst/>
          </a:prstGeom>
        </p:spPr>
        <p:txBody>
          <a:bodyPr/>
          <a:lstStyle>
            <a:lvl1pPr marL="288925" indent="-288925">
              <a:buFont typeface="Wingdings" pitchFamily="2" charset="2"/>
              <a:buChar char="§"/>
              <a:defRPr baseline="0">
                <a:solidFill>
                  <a:schemeClr val="tx2"/>
                </a:solidFill>
              </a:defRPr>
            </a:lvl1pPr>
            <a:lvl2pPr marL="625475" indent="-336550">
              <a:defRPr baseline="0">
                <a:solidFill>
                  <a:schemeClr val="tx2"/>
                </a:solidFill>
              </a:defRPr>
            </a:lvl2pPr>
            <a:lvl3pPr marL="798513" indent="-173038">
              <a:defRPr baseline="0">
                <a:solidFill>
                  <a:schemeClr val="tx2"/>
                </a:solidFill>
              </a:defRPr>
            </a:lvl3pPr>
            <a:lvl4pPr marL="1030288" indent="-231775">
              <a:defRPr baseline="0">
                <a:solidFill>
                  <a:schemeClr val="tx2"/>
                </a:solidFill>
              </a:defRPr>
            </a:lvl4pPr>
            <a:lvl5pPr marL="1260475" indent="-230188">
              <a:defRPr baseline="0">
                <a:solidFill>
                  <a:schemeClr val="tx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497199" y="6356351"/>
            <a:ext cx="2133600" cy="365125"/>
          </a:xfrm>
        </p:spPr>
        <p:txBody>
          <a:bodyPr/>
          <a:lstStyle>
            <a:lvl1pPr algn="ctr">
              <a:defRPr>
                <a:solidFill>
                  <a:schemeClr val="tx1"/>
                </a:solidFill>
              </a:defRPr>
            </a:lvl1pPr>
          </a:lstStyle>
          <a:p>
            <a:fld id="{1EE98312-2316-4E92-ACD2-81FE28607E6E}" type="slidenum">
              <a:rPr lang="en-US" smtClean="0"/>
              <a:pPr/>
              <a:t>‹#›</a:t>
            </a:fld>
            <a:endParaRPr lang="en-US"/>
          </a:p>
        </p:txBody>
      </p:sp>
    </p:spTree>
    <p:extLst>
      <p:ext uri="{BB962C8B-B14F-4D97-AF65-F5344CB8AC3E}">
        <p14:creationId xmlns:p14="http://schemas.microsoft.com/office/powerpoint/2010/main" val="16222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5E330C1-5D2A-41C4-AA29-EBFAC8432604}" type="datetime1">
              <a:rPr lang="en-US" smtClean="0"/>
              <a:t>6/5/2014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EE98312-2316-4E92-ACD2-81FE28607E6E}" type="slidenum">
              <a:rPr lang="en-US" smtClean="0"/>
              <a:pPr/>
              <a:t>‹#›</a:t>
            </a:fld>
            <a:endParaRPr lang="en-US"/>
          </a:p>
        </p:txBody>
      </p:sp>
    </p:spTree>
    <p:extLst>
      <p:ext uri="{BB962C8B-B14F-4D97-AF65-F5344CB8AC3E}">
        <p14:creationId xmlns:p14="http://schemas.microsoft.com/office/powerpoint/2010/main" val="2837967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ctr">
              <a:defRPr sz="1200" b="1">
                <a:solidFill>
                  <a:schemeClr val="tx1"/>
                </a:solidFill>
                <a:latin typeface="Arial"/>
              </a:defRPr>
            </a:lvl1pPr>
          </a:lstStyle>
          <a:p>
            <a:fld id="{1EE98312-2316-4E92-ACD2-81FE28607E6E}" type="slidenum">
              <a:rPr lang="en-US" smtClean="0"/>
              <a:pPr/>
              <a:t>‹#›</a:t>
            </a:fld>
            <a:endParaRPr lang="en-US"/>
          </a:p>
        </p:txBody>
      </p:sp>
    </p:spTree>
    <p:extLst>
      <p:ext uri="{BB962C8B-B14F-4D97-AF65-F5344CB8AC3E}">
        <p14:creationId xmlns:p14="http://schemas.microsoft.com/office/powerpoint/2010/main" val="2288930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ensus.gov/geo/www/gss/gdlns/addgdln.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inmagine.com/pdv196/pdv196044-photo" TargetMode="External"/><Relationship Id="rId7" Type="http://schemas.openxmlformats.org/officeDocument/2006/relationships/hyperlink" Target="http://images.google.com/imgres?imgurl=http://www.ga.gov.au/mapspecs/images/secn1_normaldistribution.jpg&amp;imgrefurl=http://www.ga.gov.au/mapspecs/topographic/v5/section1.jsp&amp;usg=__-r0yipHrDAGSrVnSqe5GO0DjvLw=&amp;h=557&amp;w=656&amp;sz=30&amp;hl=en&amp;start=3&amp;um=1&amp;tbnid=Ud7_HgrfQtXnyM:&amp;tbnh=117&amp;tbnw=138&amp;prev=/images?q=positional+accuracy&amp;hl=en&amp;um=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hyperlink" Target="http://images.google.com/imgres?imgurl=http://www.sapiensman.com/ESDictionary/docs/images/motor10.jpg&amp;imgrefurl=http://www.sapiensman.com/ESDictionary/docs/d6.htm&amp;usg=__huGtosMldvD-2s88h1NzSk4VDco=&amp;h=252&amp;w=262&amp;sz=19&amp;hl=en&amp;start=25&amp;um=1&amp;tbnid=EPqBvI4YQF9eAM:&amp;tbnh=108&amp;tbnw=112&amp;prev=/images?q=positional+accuracy&amp;ndsp=18&amp;hl=en&amp;sa=N&amp;start=18&amp;um=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ensus.gov/geo/www/gss/gdlns/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Addressing Session</a:t>
            </a:r>
            <a:endParaRPr lang="en-US" dirty="0"/>
          </a:p>
        </p:txBody>
      </p:sp>
      <p:sp>
        <p:nvSpPr>
          <p:cNvPr id="4" name="Subtitle 3"/>
          <p:cNvSpPr>
            <a:spLocks noGrp="1"/>
          </p:cNvSpPr>
          <p:nvPr>
            <p:ph type="subTitle" idx="1"/>
          </p:nvPr>
        </p:nvSpPr>
        <p:spPr/>
        <p:txBody>
          <a:bodyPr/>
          <a:lstStyle/>
          <a:p>
            <a:r>
              <a:rPr lang="en-US" dirty="0" smtClean="0">
                <a:solidFill>
                  <a:schemeClr val="accent1"/>
                </a:solidFill>
              </a:rPr>
              <a:t>WV GIS Conference</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fld id="{1EE98312-2316-4E92-ACD2-81FE28607E6E}" type="slidenum">
              <a:rPr lang="en-US" smtClean="0"/>
              <a:pPr/>
              <a:t>1</a:t>
            </a:fld>
            <a:endParaRPr lang="en-US"/>
          </a:p>
        </p:txBody>
      </p:sp>
    </p:spTree>
    <p:extLst>
      <p:ext uri="{BB962C8B-B14F-4D97-AF65-F5344CB8AC3E}">
        <p14:creationId xmlns:p14="http://schemas.microsoft.com/office/powerpoint/2010/main" val="4265340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Is the address…</a:t>
            </a:r>
            <a:endParaRPr lang="en-US" sz="4000" dirty="0"/>
          </a:p>
        </p:txBody>
      </p:sp>
      <p:sp>
        <p:nvSpPr>
          <p:cNvPr id="8" name="Content Placeholder 7"/>
          <p:cNvSpPr>
            <a:spLocks noGrp="1"/>
          </p:cNvSpPr>
          <p:nvPr>
            <p:ph idx="1"/>
          </p:nvPr>
        </p:nvSpPr>
        <p:spPr/>
        <p:txBody>
          <a:bodyPr>
            <a:normAutofit/>
          </a:bodyPr>
          <a:lstStyle/>
          <a:p>
            <a:r>
              <a:rPr lang="en-US" dirty="0" smtClean="0"/>
              <a:t>Mail-able</a:t>
            </a:r>
          </a:p>
          <a:p>
            <a:r>
              <a:rPr lang="en-US" dirty="0" smtClean="0"/>
              <a:t>Deliverable</a:t>
            </a:r>
          </a:p>
          <a:p>
            <a:r>
              <a:rPr lang="en-US" dirty="0" smtClean="0"/>
              <a:t>Locatable</a:t>
            </a:r>
          </a:p>
          <a:p>
            <a:r>
              <a:rPr lang="en-US" dirty="0" err="1" smtClean="0"/>
              <a:t>Geocode</a:t>
            </a:r>
            <a:r>
              <a:rPr lang="en-US" dirty="0" smtClean="0"/>
              <a:t>-able</a:t>
            </a:r>
            <a:endParaRPr lang="en-US" dirty="0"/>
          </a:p>
        </p:txBody>
      </p:sp>
    </p:spTree>
    <p:extLst>
      <p:ext uri="{BB962C8B-B14F-4D97-AF65-F5344CB8AC3E}">
        <p14:creationId xmlns:p14="http://schemas.microsoft.com/office/powerpoint/2010/main" val="13146123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E98312-2316-4E92-ACD2-81FE28607E6E}" type="slidenum">
              <a:rPr lang="en-US" smtClean="0"/>
              <a:pPr/>
              <a:t>11</a:t>
            </a:fld>
            <a:endParaRPr lang="en-US"/>
          </a:p>
        </p:txBody>
      </p:sp>
      <p:sp>
        <p:nvSpPr>
          <p:cNvPr id="6" name="Rectangle 5"/>
          <p:cNvSpPr/>
          <p:nvPr/>
        </p:nvSpPr>
        <p:spPr>
          <a:xfrm>
            <a:off x="457200" y="381000"/>
            <a:ext cx="815340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No national addressing system</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Kind of Address Data</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City‐style addresses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and/or</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•Non </a:t>
            </a:r>
            <a:r>
              <a:rPr lang="en-US" sz="2400" dirty="0">
                <a:latin typeface="Arial" panose="020B0604020202020204" pitchFamily="34" charset="0"/>
                <a:cs typeface="Arial" panose="020B0604020202020204" pitchFamily="34" charset="0"/>
              </a:rPr>
              <a:t>city‐style addresses (i.e., Rural Route </a:t>
            </a:r>
            <a:r>
              <a:rPr lang="en-US" sz="2400" dirty="0" smtClean="0">
                <a:latin typeface="Arial" panose="020B0604020202020204" pitchFamily="34" charset="0"/>
                <a:cs typeface="Arial" panose="020B0604020202020204" pitchFamily="34" charset="0"/>
              </a:rPr>
              <a:t>#)       that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ideally</a:t>
            </a:r>
            <a:r>
              <a:rPr lang="en-US" sz="2400" dirty="0">
                <a:latin typeface="Arial" panose="020B0604020202020204" pitchFamily="34" charset="0"/>
                <a:cs typeface="Arial" panose="020B0604020202020204" pitchFamily="34" charset="0"/>
              </a:rPr>
              <a:t>’ meet</a:t>
            </a:r>
            <a:r>
              <a:rPr lang="en-US" sz="2400"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smtClean="0">
                <a:latin typeface="Arial" panose="020B0604020202020204" pitchFamily="34" charset="0"/>
                <a:cs typeface="Arial" panose="020B0604020202020204" pitchFamily="34" charset="0"/>
              </a:rPr>
              <a:t>USPS minimum delivery requirements, and</a:t>
            </a:r>
          </a:p>
          <a:p>
            <a:pPr marL="342900" indent="-342900">
              <a:buFont typeface="+mj-lt"/>
              <a:buAutoNum type="arabicPeriod"/>
            </a:pPr>
            <a:endParaRPr lang="en-US" dirty="0" smtClean="0">
              <a:latin typeface="Arial" panose="020B0604020202020204" pitchFamily="34" charset="0"/>
              <a:cs typeface="Arial" panose="020B0604020202020204" pitchFamily="34" charset="0"/>
            </a:endParaRPr>
          </a:p>
          <a:p>
            <a:pPr marL="342900" indent="-342900">
              <a:buFont typeface="+mj-lt"/>
              <a:buAutoNum type="arabicPeriod"/>
            </a:pPr>
            <a:r>
              <a:rPr lang="en-US" dirty="0" smtClean="0">
                <a:latin typeface="Arial" panose="020B0604020202020204" pitchFamily="34" charset="0"/>
                <a:cs typeface="Arial" panose="020B0604020202020204" pitchFamily="34" charset="0"/>
              </a:rPr>
              <a:t>the ‘FGDC Address Standard’ (U.S. Thoroughfare, Landmark, and Postal Address Data Standard)</a:t>
            </a:r>
          </a:p>
          <a:p>
            <a:pPr lvl="1"/>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See </a:t>
            </a:r>
            <a:r>
              <a:rPr lang="en-US" dirty="0">
                <a:latin typeface="Arial" panose="020B0604020202020204" pitchFamily="34" charset="0"/>
                <a:cs typeface="Arial" panose="020B0604020202020204" pitchFamily="34" charset="0"/>
              </a:rPr>
              <a:t>the Census Bureau </a:t>
            </a:r>
            <a:r>
              <a:rPr lang="en-US" i="1" dirty="0">
                <a:latin typeface="Arial" panose="020B0604020202020204" pitchFamily="34" charset="0"/>
                <a:cs typeface="Arial" panose="020B0604020202020204" pitchFamily="34" charset="0"/>
              </a:rPr>
              <a:t>Address Data Content Guidelines</a:t>
            </a:r>
            <a:r>
              <a:rPr lang="en-US" dirty="0" smtClean="0">
                <a:latin typeface="Arial" panose="020B0604020202020204" pitchFamily="34" charset="0"/>
                <a:cs typeface="Arial" panose="020B0604020202020204" pitchFamily="34" charset="0"/>
              </a:rPr>
              <a:t>:</a:t>
            </a:r>
            <a:endParaRPr lang="en-US" dirty="0"/>
          </a:p>
          <a:p>
            <a:r>
              <a:rPr lang="en-US" dirty="0">
                <a:hlinkClick r:id="rId3"/>
              </a:rPr>
              <a:t>http://www.census.gov/geo/www/gss/gdlns/addgdln.html</a:t>
            </a:r>
          </a:p>
        </p:txBody>
      </p:sp>
    </p:spTree>
    <p:extLst>
      <p:ext uri="{BB962C8B-B14F-4D97-AF65-F5344CB8AC3E}">
        <p14:creationId xmlns:p14="http://schemas.microsoft.com/office/powerpoint/2010/main" val="374526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Master Address File (MAF)</a:t>
            </a:r>
            <a:endParaRPr lang="en-US" sz="3600" dirty="0"/>
          </a:p>
        </p:txBody>
      </p:sp>
      <p:sp>
        <p:nvSpPr>
          <p:cNvPr id="3" name="Content Placeholder 2"/>
          <p:cNvSpPr>
            <a:spLocks noGrp="1"/>
          </p:cNvSpPr>
          <p:nvPr>
            <p:ph idx="1"/>
          </p:nvPr>
        </p:nvSpPr>
        <p:spPr/>
        <p:txBody>
          <a:bodyPr/>
          <a:lstStyle/>
          <a:p>
            <a:r>
              <a:rPr lang="en-US" sz="2800" dirty="0" smtClean="0"/>
              <a:t>Continuous Update for complete and current Address Coverage</a:t>
            </a:r>
          </a:p>
          <a:p>
            <a:r>
              <a:rPr lang="en-US" sz="2800" dirty="0" smtClean="0"/>
              <a:t>Support of American Community Survey, Current Surveys </a:t>
            </a:r>
          </a:p>
          <a:p>
            <a:r>
              <a:rPr lang="en-US" sz="2800" dirty="0" smtClean="0"/>
              <a:t>Best available data from Partners, Delivery Sequence File (USPS), Commercial and Field collection</a:t>
            </a:r>
          </a:p>
          <a:p>
            <a:r>
              <a:rPr lang="en-US" sz="2800" dirty="0" smtClean="0"/>
              <a:t>Census 2010</a:t>
            </a:r>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EE98312-2316-4E92-ACD2-81FE28607E6E}" type="slidenum">
              <a:rPr lang="en-US" smtClean="0"/>
              <a:pPr/>
              <a:t>12</a:t>
            </a:fld>
            <a:endParaRPr lang="en-US"/>
          </a:p>
        </p:txBody>
      </p:sp>
    </p:spTree>
    <p:extLst>
      <p:ext uri="{BB962C8B-B14F-4D97-AF65-F5344CB8AC3E}">
        <p14:creationId xmlns:p14="http://schemas.microsoft.com/office/powerpoint/2010/main" val="237309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MAF Challenges</a:t>
            </a:r>
            <a:endParaRPr lang="en-US" dirty="0"/>
          </a:p>
        </p:txBody>
      </p:sp>
      <p:sp>
        <p:nvSpPr>
          <p:cNvPr id="3" name="Content Placeholder 2"/>
          <p:cNvSpPr>
            <a:spLocks noGrp="1"/>
          </p:cNvSpPr>
          <p:nvPr>
            <p:ph idx="1"/>
          </p:nvPr>
        </p:nvSpPr>
        <p:spPr/>
        <p:txBody>
          <a:bodyPr>
            <a:normAutofit/>
          </a:bodyPr>
          <a:lstStyle/>
          <a:p>
            <a:r>
              <a:rPr lang="en-US" dirty="0" smtClean="0"/>
              <a:t>Addressing Standards 	</a:t>
            </a:r>
          </a:p>
          <a:p>
            <a:pPr lvl="1"/>
            <a:r>
              <a:rPr lang="en-US" dirty="0"/>
              <a:t>USPS minimum delivery </a:t>
            </a:r>
            <a:r>
              <a:rPr lang="en-US" dirty="0" smtClean="0"/>
              <a:t>requirements</a:t>
            </a:r>
          </a:p>
          <a:p>
            <a:pPr lvl="1"/>
            <a:r>
              <a:rPr lang="en-US" dirty="0" smtClean="0"/>
              <a:t>FGDC </a:t>
            </a:r>
            <a:r>
              <a:rPr lang="en-US" dirty="0"/>
              <a:t>Address Standard’ (U.S. Thoroughfare, Landmark, and Postal Address Data Standard</a:t>
            </a:r>
            <a:r>
              <a:rPr lang="en-US" dirty="0" smtClean="0"/>
              <a:t>)</a:t>
            </a:r>
          </a:p>
          <a:p>
            <a:r>
              <a:rPr lang="en-US" dirty="0" smtClean="0"/>
              <a:t>Data updates previously limited to:</a:t>
            </a:r>
          </a:p>
          <a:p>
            <a:pPr lvl="1"/>
            <a:r>
              <a:rPr lang="en-US" dirty="0" smtClean="0"/>
              <a:t>US Postal Service Delivery Sequence File</a:t>
            </a:r>
          </a:p>
          <a:p>
            <a:pPr lvl="1"/>
            <a:r>
              <a:rPr lang="en-US" dirty="0" smtClean="0"/>
              <a:t>Local of Census Addresses (LUCA)</a:t>
            </a:r>
          </a:p>
          <a:p>
            <a:pPr lvl="1"/>
            <a:r>
              <a:rPr lang="en-US" dirty="0" smtClean="0"/>
              <a:t>Census field operations</a:t>
            </a:r>
          </a:p>
          <a:p>
            <a:endParaRPr lang="en-US" dirty="0"/>
          </a:p>
        </p:txBody>
      </p:sp>
    </p:spTree>
    <p:extLst>
      <p:ext uri="{BB962C8B-B14F-4D97-AF65-F5344CB8AC3E}">
        <p14:creationId xmlns:p14="http://schemas.microsoft.com/office/powerpoint/2010/main" val="1197764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MAF Challenges (continued)	</a:t>
            </a:r>
            <a:endParaRPr lang="en-US" dirty="0"/>
          </a:p>
        </p:txBody>
      </p:sp>
      <p:sp>
        <p:nvSpPr>
          <p:cNvPr id="3" name="Content Placeholder 2"/>
          <p:cNvSpPr>
            <a:spLocks noGrp="1"/>
          </p:cNvSpPr>
          <p:nvPr>
            <p:ph idx="1"/>
          </p:nvPr>
        </p:nvSpPr>
        <p:spPr/>
        <p:txBody>
          <a:bodyPr/>
          <a:lstStyle/>
          <a:p>
            <a:r>
              <a:rPr lang="en-US" dirty="0" smtClean="0"/>
              <a:t>Not all addresses in the Census are in the USPS Delivery Sequence File (DSF):	</a:t>
            </a:r>
          </a:p>
          <a:p>
            <a:pPr lvl="1"/>
            <a:r>
              <a:rPr lang="en-US" dirty="0" smtClean="0"/>
              <a:t>13% of the addresses in the final census universe have never appeared on any DSF since 1997</a:t>
            </a:r>
          </a:p>
          <a:p>
            <a:r>
              <a:rPr lang="en-US" dirty="0" smtClean="0"/>
              <a:t>Not all addresses in the DSF can be </a:t>
            </a:r>
            <a:r>
              <a:rPr lang="en-US" dirty="0" err="1" smtClean="0"/>
              <a:t>geocoded</a:t>
            </a:r>
            <a:r>
              <a:rPr lang="en-US" dirty="0" smtClean="0"/>
              <a:t> to the MAF</a:t>
            </a:r>
          </a:p>
        </p:txBody>
      </p:sp>
    </p:spTree>
    <p:extLst>
      <p:ext uri="{BB962C8B-B14F-4D97-AF65-F5344CB8AC3E}">
        <p14:creationId xmlns:p14="http://schemas.microsoft.com/office/powerpoint/2010/main" val="42804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MAF Challenges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Constraints in working with partners to build and maintain the MAF</a:t>
            </a:r>
          </a:p>
          <a:p>
            <a:pPr lvl="1"/>
            <a:r>
              <a:rPr lang="en-US" dirty="0" smtClean="0"/>
              <a:t>Requires close collaboration with the U.S. Postal Service</a:t>
            </a:r>
          </a:p>
          <a:p>
            <a:pPr lvl="1"/>
            <a:r>
              <a:rPr lang="en-US" dirty="0" smtClean="0"/>
              <a:t>Requires substantial partnership program with tribal, state, and local governments (approximately 40,000)</a:t>
            </a:r>
          </a:p>
          <a:p>
            <a:pPr lvl="1"/>
            <a:r>
              <a:rPr lang="en-US" dirty="0" smtClean="0"/>
              <a:t>Two-way address sharing is difficult and tenuous under confidentiality constraints of Title 13</a:t>
            </a:r>
            <a:endParaRPr lang="en-US" dirty="0"/>
          </a:p>
        </p:txBody>
      </p:sp>
    </p:spTree>
    <p:extLst>
      <p:ext uri="{BB962C8B-B14F-4D97-AF65-F5344CB8AC3E}">
        <p14:creationId xmlns:p14="http://schemas.microsoft.com/office/powerpoint/2010/main" val="2702062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13 U.S.C.  Restrictions	</a:t>
            </a:r>
            <a:endParaRPr lang="en-US" dirty="0"/>
          </a:p>
        </p:txBody>
      </p:sp>
      <p:sp>
        <p:nvSpPr>
          <p:cNvPr id="3" name="Content Placeholder 2"/>
          <p:cNvSpPr>
            <a:spLocks noGrp="1"/>
          </p:cNvSpPr>
          <p:nvPr>
            <p:ph idx="1"/>
          </p:nvPr>
        </p:nvSpPr>
        <p:spPr/>
        <p:txBody>
          <a:bodyPr/>
          <a:lstStyle/>
          <a:p>
            <a:pPr marL="0" indent="0">
              <a:buNone/>
            </a:pPr>
            <a:r>
              <a:rPr lang="en-US" dirty="0" smtClean="0"/>
              <a:t>US Census is prohibited from distributing or disclosing  your individual addresses and coordinate points.</a:t>
            </a:r>
            <a:endParaRPr lang="en-US" dirty="0"/>
          </a:p>
        </p:txBody>
      </p:sp>
      <p:sp>
        <p:nvSpPr>
          <p:cNvPr id="4" name="Slide Number Placeholder 3"/>
          <p:cNvSpPr>
            <a:spLocks noGrp="1"/>
          </p:cNvSpPr>
          <p:nvPr>
            <p:ph type="sldNum" sz="quarter" idx="12"/>
          </p:nvPr>
        </p:nvSpPr>
        <p:spPr/>
        <p:txBody>
          <a:bodyPr/>
          <a:lstStyle/>
          <a:p>
            <a:fld id="{1EE98312-2316-4E92-ACD2-81FE28607E6E}" type="slidenum">
              <a:rPr lang="en-US" smtClean="0"/>
              <a:pPr/>
              <a:t>16</a:t>
            </a:fld>
            <a:endParaRPr lang="en-US"/>
          </a:p>
        </p:txBody>
      </p:sp>
    </p:spTree>
    <p:extLst>
      <p:ext uri="{BB962C8B-B14F-4D97-AF65-F5344CB8AC3E}">
        <p14:creationId xmlns:p14="http://schemas.microsoft.com/office/powerpoint/2010/main" val="202811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62" y="985496"/>
            <a:ext cx="7516275" cy="4887007"/>
          </a:xfrm>
          <a:prstGeom prst="rect">
            <a:avLst/>
          </a:prstGeom>
        </p:spPr>
      </p:pic>
      <p:sp>
        <p:nvSpPr>
          <p:cNvPr id="4" name="Title 3"/>
          <p:cNvSpPr>
            <a:spLocks noGrp="1"/>
          </p:cNvSpPr>
          <p:nvPr>
            <p:ph type="title"/>
          </p:nvPr>
        </p:nvSpPr>
        <p:spPr>
          <a:xfrm>
            <a:off x="457199" y="228600"/>
            <a:ext cx="8229600" cy="1143000"/>
          </a:xfrm>
        </p:spPr>
        <p:txBody>
          <a:bodyPr/>
          <a:lstStyle/>
          <a:p>
            <a:r>
              <a:rPr lang="en-US" sz="3200" dirty="0" smtClean="0">
                <a:solidFill>
                  <a:schemeClr val="accent2"/>
                </a:solidFill>
              </a:rPr>
              <a:t>GSS-I Status for West Virginia (FY14)</a:t>
            </a:r>
            <a:endParaRPr lang="en-US" sz="3200" dirty="0">
              <a:solidFill>
                <a:srgbClr val="C00000"/>
              </a:solidFill>
            </a:endParaRP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49894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E98312-2316-4E92-ACD2-81FE28607E6E}" type="slidenum">
              <a:rPr lang="en-US" smtClean="0"/>
              <a:pPr/>
              <a:t>18</a:t>
            </a:fld>
            <a:endParaRPr lang="en-US"/>
          </a:p>
        </p:txBody>
      </p:sp>
      <p:sp>
        <p:nvSpPr>
          <p:cNvPr id="2" name="Title 1"/>
          <p:cNvSpPr>
            <a:spLocks noGrp="1"/>
          </p:cNvSpPr>
          <p:nvPr>
            <p:ph type="title" idx="4294967295"/>
          </p:nvPr>
        </p:nvSpPr>
        <p:spPr>
          <a:xfrm>
            <a:off x="0" y="381000"/>
            <a:ext cx="8229600" cy="1143000"/>
          </a:xfrm>
          <a:prstGeom prst="rect">
            <a:avLst/>
          </a:prstGeom>
        </p:spPr>
        <p:txBody>
          <a:bodyPr/>
          <a:lstStyle/>
          <a:p>
            <a:pPr algn="ctr"/>
            <a:r>
              <a:rPr lang="en-US" dirty="0" smtClean="0">
                <a:latin typeface="Arial" panose="020B0604020202020204" pitchFamily="34" charset="0"/>
                <a:cs typeface="Arial" panose="020B0604020202020204" pitchFamily="34" charset="0"/>
              </a:rPr>
              <a:t>WVDHSEM Dataset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371600"/>
            <a:ext cx="8229600" cy="4525963"/>
          </a:xfrm>
          <a:prstGeom prst="rect">
            <a:avLst/>
          </a:prstGeom>
        </p:spPr>
        <p:txBody>
          <a:bodyPr>
            <a:normAutofit fontScale="62500" lnSpcReduction="20000"/>
          </a:bodyPr>
          <a:lstStyle/>
          <a:p>
            <a:r>
              <a:rPr lang="en-US" sz="3300" dirty="0" smtClean="0">
                <a:latin typeface="+mn-lt"/>
              </a:rPr>
              <a:t>State-wide, consistent </a:t>
            </a:r>
          </a:p>
          <a:p>
            <a:endParaRPr lang="en-US" sz="3300" dirty="0" smtClean="0">
              <a:latin typeface="+mn-lt"/>
            </a:endParaRPr>
          </a:p>
          <a:p>
            <a:r>
              <a:rPr lang="en-US" sz="3300" dirty="0" smtClean="0">
                <a:latin typeface="+mn-lt"/>
              </a:rPr>
              <a:t>Current – within the last 2 years</a:t>
            </a:r>
          </a:p>
          <a:p>
            <a:endParaRPr lang="en-US" sz="3300" dirty="0" smtClean="0">
              <a:latin typeface="+mn-lt"/>
            </a:endParaRPr>
          </a:p>
          <a:p>
            <a:r>
              <a:rPr lang="en-US" sz="3300" dirty="0" smtClean="0">
                <a:latin typeface="+mn-lt"/>
              </a:rPr>
              <a:t>Complete Metadata</a:t>
            </a:r>
          </a:p>
          <a:p>
            <a:endParaRPr lang="en-US" sz="3300" dirty="0" smtClean="0">
              <a:latin typeface="+mn-lt"/>
            </a:endParaRPr>
          </a:p>
          <a:p>
            <a:r>
              <a:rPr lang="en-US" sz="3300" dirty="0" smtClean="0">
                <a:latin typeface="+mn-lt"/>
              </a:rPr>
              <a:t>Meets GSS-I minimum data Guidelines</a:t>
            </a:r>
          </a:p>
          <a:p>
            <a:endParaRPr lang="en-US" sz="3300" dirty="0">
              <a:latin typeface="+mn-lt"/>
            </a:endParaRPr>
          </a:p>
          <a:p>
            <a:r>
              <a:rPr lang="en-US" sz="3300" dirty="0" smtClean="0">
                <a:latin typeface="+mn-lt"/>
              </a:rPr>
              <a:t>Residential vs Non-Residential</a:t>
            </a:r>
            <a:endParaRPr lang="en-US" sz="2800" dirty="0" smtClean="0">
              <a:latin typeface="+mn-lt"/>
            </a:endParaRPr>
          </a:p>
          <a:p>
            <a:endParaRPr lang="en-US" sz="2800" dirty="0" smtClean="0">
              <a:latin typeface="+mn-lt"/>
            </a:endParaRPr>
          </a:p>
          <a:p>
            <a:r>
              <a:rPr lang="en-US" sz="2800" dirty="0" smtClean="0">
                <a:latin typeface="+mn-lt"/>
              </a:rPr>
              <a:t>MATCH RATES  for WV Counties  86% to 96.5%  </a:t>
            </a:r>
          </a:p>
          <a:p>
            <a:endParaRPr lang="en-US" sz="2800" dirty="0" smtClean="0">
              <a:latin typeface="+mn-lt"/>
            </a:endParaRP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p:txBody>
      </p:sp>
    </p:spTree>
    <p:extLst>
      <p:ext uri="{BB962C8B-B14F-4D97-AF65-F5344CB8AC3E}">
        <p14:creationId xmlns:p14="http://schemas.microsoft.com/office/powerpoint/2010/main" val="18606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889" y="304800"/>
            <a:ext cx="8229600" cy="1143000"/>
          </a:xfrm>
        </p:spPr>
        <p:txBody>
          <a:bodyPr/>
          <a:lstStyle/>
          <a:p>
            <a:r>
              <a:rPr lang="en-US" sz="4000" dirty="0" smtClean="0"/>
              <a:t>WV Data Specifications</a:t>
            </a:r>
            <a:endParaRPr lang="en-US" sz="4000" dirty="0"/>
          </a:p>
        </p:txBody>
      </p:sp>
      <p:sp>
        <p:nvSpPr>
          <p:cNvPr id="2" name="Slide Number Placeholder 1"/>
          <p:cNvSpPr>
            <a:spLocks noGrp="1"/>
          </p:cNvSpPr>
          <p:nvPr>
            <p:ph type="sldNum" sz="quarter" idx="12"/>
          </p:nvPr>
        </p:nvSpPr>
        <p:spPr/>
        <p:txBody>
          <a:bodyPr/>
          <a:lstStyle/>
          <a:p>
            <a:fld id="{1EE98312-2316-4E92-ACD2-81FE28607E6E}" type="slidenum">
              <a:rPr lang="en-US" smtClean="0"/>
              <a:pPr/>
              <a:t>19</a:t>
            </a:fld>
            <a:endParaRPr lang="en-US"/>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78" y="990600"/>
            <a:ext cx="7394222" cy="4591812"/>
          </a:xfrm>
          <a:prstGeom prst="rect">
            <a:avLst/>
          </a:prstGeom>
        </p:spPr>
      </p:pic>
      <p:sp>
        <p:nvSpPr>
          <p:cNvPr id="9" name="Content Placeholder 8"/>
          <p:cNvSpPr>
            <a:spLocks noGrp="1"/>
          </p:cNvSpPr>
          <p:nvPr>
            <p:ph idx="1"/>
          </p:nvPr>
        </p:nvSpPr>
        <p:spPr>
          <a:xfrm>
            <a:off x="381000" y="1066800"/>
            <a:ext cx="8153400" cy="4525965"/>
          </a:xfrm>
        </p:spPr>
        <p:txBody>
          <a:bodyPr/>
          <a:lstStyle/>
          <a:p>
            <a:pPr marL="0" indent="0">
              <a:buNone/>
            </a:pPr>
            <a:endParaRPr lang="en-US" dirty="0"/>
          </a:p>
        </p:txBody>
      </p:sp>
    </p:spTree>
    <p:extLst>
      <p:ext uri="{BB962C8B-B14F-4D97-AF65-F5344CB8AC3E}">
        <p14:creationId xmlns:p14="http://schemas.microsoft.com/office/powerpoint/2010/main" val="168757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r>
              <a:rPr lang="en-US" dirty="0" smtClean="0"/>
              <a:t>Geographic Support System Initiative (GSS-I)</a:t>
            </a:r>
          </a:p>
          <a:p>
            <a:r>
              <a:rPr lang="en-US" dirty="0" smtClean="0"/>
              <a:t>Master Address File (MAF)</a:t>
            </a:r>
          </a:p>
          <a:p>
            <a:endParaRPr lang="en-US" dirty="0"/>
          </a:p>
          <a:p>
            <a:r>
              <a:rPr lang="en-US" dirty="0" smtClean="0"/>
              <a:t>Sharing Address Data</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EE98312-2316-4E92-ACD2-81FE28607E6E}" type="slidenum">
              <a:rPr lang="en-US" smtClean="0"/>
              <a:pPr/>
              <a:t>2</a:t>
            </a:fld>
            <a:endParaRPr lang="en-US"/>
          </a:p>
        </p:txBody>
      </p:sp>
    </p:spTree>
    <p:extLst>
      <p:ext uri="{BB962C8B-B14F-4D97-AF65-F5344CB8AC3E}">
        <p14:creationId xmlns:p14="http://schemas.microsoft.com/office/powerpoint/2010/main" val="164171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 Census - Optimal Address Data Submission Guidelines</a:t>
            </a:r>
            <a:endParaRPr lang="en-US" sz="3200" dirty="0"/>
          </a:p>
        </p:txBody>
      </p:sp>
      <p:sp>
        <p:nvSpPr>
          <p:cNvPr id="4" name="Slide Number Placeholder 3"/>
          <p:cNvSpPr>
            <a:spLocks noGrp="1"/>
          </p:cNvSpPr>
          <p:nvPr>
            <p:ph type="sldNum" sz="quarter" idx="12"/>
          </p:nvPr>
        </p:nvSpPr>
        <p:spPr/>
        <p:txBody>
          <a:bodyPr/>
          <a:lstStyle/>
          <a:p>
            <a:fld id="{1EE98312-2316-4E92-ACD2-81FE28607E6E}" type="slidenum">
              <a:rPr lang="en-US" smtClean="0"/>
              <a:pPr/>
              <a:t>20</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69834"/>
            <a:ext cx="8229600" cy="4408117"/>
          </a:xfrm>
          <a:prstGeom prst="rect">
            <a:avLst/>
          </a:prstGeom>
        </p:spPr>
      </p:pic>
      <p:sp>
        <p:nvSpPr>
          <p:cNvPr id="7" name="Content Placeholder 6"/>
          <p:cNvSpPr>
            <a:spLocks noGrp="1"/>
          </p:cNvSpPr>
          <p:nvPr>
            <p:ph idx="1"/>
          </p:nvPr>
        </p:nvSpPr>
        <p:spPr>
          <a:xfrm>
            <a:off x="457200" y="1600202"/>
            <a:ext cx="8229600" cy="4277750"/>
          </a:xfrm>
        </p:spPr>
        <p:txBody>
          <a:bodyPr/>
          <a:lstStyle/>
          <a:p>
            <a:endParaRPr lang="en-US" dirty="0"/>
          </a:p>
        </p:txBody>
      </p:sp>
    </p:spTree>
    <p:extLst>
      <p:ext uri="{BB962C8B-B14F-4D97-AF65-F5344CB8AC3E}">
        <p14:creationId xmlns:p14="http://schemas.microsoft.com/office/powerpoint/2010/main" val="1587763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a:r>
              <a:rPr lang="en-US" dirty="0" smtClean="0">
                <a:latin typeface="+mj-lt"/>
              </a:rPr>
              <a:t>The GSS-I Partnership Program</a:t>
            </a:r>
            <a:endParaRPr lang="en-US" dirty="0">
              <a:latin typeface="+mj-lt"/>
            </a:endParaRPr>
          </a:p>
        </p:txBody>
      </p:sp>
      <p:sp>
        <p:nvSpPr>
          <p:cNvPr id="3" name="Content Placeholder 2"/>
          <p:cNvSpPr>
            <a:spLocks noGrp="1"/>
          </p:cNvSpPr>
          <p:nvPr>
            <p:ph idx="1"/>
          </p:nvPr>
        </p:nvSpPr>
        <p:spPr>
          <a:xfrm>
            <a:off x="457200" y="990600"/>
            <a:ext cx="8229600" cy="4800600"/>
          </a:xfrm>
        </p:spPr>
        <p:txBody>
          <a:bodyPr>
            <a:normAutofit/>
          </a:bodyPr>
          <a:lstStyle/>
          <a:p>
            <a:r>
              <a:rPr lang="en-US" sz="2800" dirty="0">
                <a:latin typeface="+mj-lt"/>
              </a:rPr>
              <a:t>Launched in October </a:t>
            </a:r>
            <a:r>
              <a:rPr lang="en-US" sz="2800" dirty="0" smtClean="0">
                <a:latin typeface="+mj-lt"/>
              </a:rPr>
              <a:t>2012</a:t>
            </a:r>
          </a:p>
          <a:p>
            <a:r>
              <a:rPr lang="en-US" sz="2800" dirty="0" smtClean="0">
                <a:latin typeface="+mj-lt"/>
              </a:rPr>
              <a:t>Opportunity </a:t>
            </a:r>
            <a:r>
              <a:rPr lang="en-US" sz="2800" dirty="0">
                <a:latin typeface="+mj-lt"/>
              </a:rPr>
              <a:t>for tribal, state, county, and local governments to </a:t>
            </a:r>
            <a:r>
              <a:rPr lang="en-US" sz="2800" dirty="0" smtClean="0">
                <a:latin typeface="+mj-lt"/>
              </a:rPr>
              <a:t>continually exchange </a:t>
            </a:r>
            <a:r>
              <a:rPr lang="en-US" sz="2800" dirty="0">
                <a:latin typeface="+mj-lt"/>
              </a:rPr>
              <a:t>address &amp;</a:t>
            </a:r>
            <a:r>
              <a:rPr lang="en-US" sz="2800" dirty="0" smtClean="0">
                <a:latin typeface="+mj-lt"/>
              </a:rPr>
              <a:t> </a:t>
            </a:r>
            <a:r>
              <a:rPr lang="en-US" sz="2800" dirty="0">
                <a:latin typeface="+mj-lt"/>
              </a:rPr>
              <a:t>spatial data with the </a:t>
            </a:r>
            <a:r>
              <a:rPr lang="en-US" sz="2800" dirty="0" smtClean="0">
                <a:latin typeface="+mj-lt"/>
              </a:rPr>
              <a:t>Census Bureau </a:t>
            </a:r>
          </a:p>
          <a:p>
            <a:r>
              <a:rPr lang="en-US" sz="2800" dirty="0" smtClean="0">
                <a:latin typeface="+mj-lt"/>
              </a:rPr>
              <a:t>Recognizes local governments as </a:t>
            </a:r>
            <a:r>
              <a:rPr lang="en-US" sz="2800" dirty="0">
                <a:latin typeface="+mj-lt"/>
              </a:rPr>
              <a:t>a</a:t>
            </a:r>
            <a:r>
              <a:rPr lang="en-US" sz="2800" dirty="0" smtClean="0">
                <a:latin typeface="+mj-lt"/>
              </a:rPr>
              <a:t> definitive authority for quality address and street data within their communities</a:t>
            </a:r>
          </a:p>
          <a:p>
            <a:r>
              <a:rPr lang="en-US" sz="2800" dirty="0" smtClean="0">
                <a:latin typeface="+mj-lt"/>
              </a:rPr>
              <a:t>Leverages the Census Bureau’s broad partner network to encourage participation</a:t>
            </a:r>
          </a:p>
        </p:txBody>
      </p:sp>
      <p:sp>
        <p:nvSpPr>
          <p:cNvPr id="4" name="Slide Number Placeholder 3"/>
          <p:cNvSpPr>
            <a:spLocks noGrp="1"/>
          </p:cNvSpPr>
          <p:nvPr>
            <p:ph type="sldNum" sz="quarter" idx="12"/>
          </p:nvPr>
        </p:nvSpPr>
        <p:spPr/>
        <p:txBody>
          <a:bodyPr/>
          <a:lstStyle/>
          <a:p>
            <a:fld id="{1EE98312-2316-4E92-ACD2-81FE28607E6E}"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264972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a:ln>
            <a:noFill/>
          </a:ln>
        </p:spPr>
        <p:txBody>
          <a:bodyPr>
            <a:normAutofit/>
          </a:bodyPr>
          <a:lstStyle/>
          <a:p>
            <a:pPr algn="ctr"/>
            <a:r>
              <a:rPr lang="en-US" sz="4000" dirty="0" smtClean="0">
                <a:latin typeface="+mj-lt"/>
              </a:rPr>
              <a:t>Key Components of the GSS-I</a:t>
            </a:r>
            <a:endParaRPr lang="en-US" sz="4000" dirty="0">
              <a:latin typeface="+mj-lt"/>
            </a:endParaRPr>
          </a:p>
        </p:txBody>
      </p:sp>
      <p:sp>
        <p:nvSpPr>
          <p:cNvPr id="3" name="Content Placeholder 2"/>
          <p:cNvSpPr>
            <a:spLocks noGrp="1"/>
          </p:cNvSpPr>
          <p:nvPr>
            <p:ph idx="1"/>
          </p:nvPr>
        </p:nvSpPr>
        <p:spPr>
          <a:xfrm>
            <a:off x="310478" y="816110"/>
            <a:ext cx="8534400" cy="2973532"/>
          </a:xfrm>
        </p:spPr>
        <p:txBody>
          <a:bodyPr/>
          <a:lstStyle/>
          <a:p>
            <a:pPr marL="0" lvl="2" indent="0">
              <a:spcBef>
                <a:spcPts val="1200"/>
              </a:spcBef>
              <a:buClr>
                <a:srgbClr val="1C5696"/>
              </a:buClr>
              <a:buNone/>
            </a:pPr>
            <a:r>
              <a:rPr lang="en-US" sz="2600" dirty="0" smtClean="0">
                <a:latin typeface="+mj-lt"/>
              </a:rPr>
              <a:t>An integrated program that utilizes a </a:t>
            </a:r>
            <a:r>
              <a:rPr lang="en-US" sz="2600" u="sng" dirty="0" smtClean="0">
                <a:solidFill>
                  <a:srgbClr val="00B050"/>
                </a:solidFill>
                <a:latin typeface="+mj-lt"/>
              </a:rPr>
              <a:t>partnership program</a:t>
            </a:r>
            <a:r>
              <a:rPr lang="en-US" sz="2600" dirty="0" smtClean="0">
                <a:latin typeface="+mj-lt"/>
              </a:rPr>
              <a:t> for:</a:t>
            </a:r>
          </a:p>
          <a:p>
            <a:pPr marL="800100" lvl="3" indent="-342900">
              <a:spcBef>
                <a:spcPts val="1200"/>
              </a:spcBef>
              <a:buClr>
                <a:srgbClr val="1C5696"/>
              </a:buClr>
            </a:pPr>
            <a:r>
              <a:rPr lang="en-US" sz="2600" dirty="0" smtClean="0">
                <a:latin typeface="+mj-lt"/>
              </a:rPr>
              <a:t>Improved address coverage</a:t>
            </a:r>
          </a:p>
          <a:p>
            <a:pPr marL="800100" lvl="3" indent="-342900">
              <a:spcBef>
                <a:spcPts val="1200"/>
              </a:spcBef>
              <a:buClr>
                <a:srgbClr val="1C5696"/>
              </a:buClr>
            </a:pPr>
            <a:r>
              <a:rPr lang="en-US" sz="2600" dirty="0" smtClean="0">
                <a:latin typeface="+mj-lt"/>
              </a:rPr>
              <a:t>Annual, transaction-based address and spatial feature updates</a:t>
            </a:r>
          </a:p>
          <a:p>
            <a:pPr marL="800100" lvl="3" indent="-342900">
              <a:spcBef>
                <a:spcPts val="1200"/>
              </a:spcBef>
              <a:buClr>
                <a:srgbClr val="1C5696"/>
              </a:buClr>
            </a:pPr>
            <a:r>
              <a:rPr lang="en-US" sz="2600" dirty="0" smtClean="0">
                <a:latin typeface="+mj-lt"/>
              </a:rPr>
              <a:t>Enhanced quality assessment and measurement</a:t>
            </a:r>
          </a:p>
          <a:p>
            <a:pPr>
              <a:spcBef>
                <a:spcPts val="1200"/>
              </a:spcBef>
            </a:pPr>
            <a:endParaRPr lang="en-US" dirty="0"/>
          </a:p>
        </p:txBody>
      </p:sp>
      <p:sp>
        <p:nvSpPr>
          <p:cNvPr id="4" name="Slide Number Placeholder 3"/>
          <p:cNvSpPr>
            <a:spLocks noGrp="1"/>
          </p:cNvSpPr>
          <p:nvPr>
            <p:ph type="sldNum" sz="quarter" idx="12"/>
          </p:nvPr>
        </p:nvSpPr>
        <p:spPr/>
        <p:txBody>
          <a:bodyPr/>
          <a:lstStyle/>
          <a:p>
            <a:fld id="{1EE98312-2316-4E92-ACD2-81FE28607E6E}" type="slidenum">
              <a:rPr lang="en-US" smtClean="0"/>
              <a:pPr/>
              <a:t>4</a:t>
            </a:fld>
            <a:endParaRPr lang="en-US"/>
          </a:p>
        </p:txBody>
      </p:sp>
      <p:grpSp>
        <p:nvGrpSpPr>
          <p:cNvPr id="10" name="Group 9" descr="This graphic contains a picture of a house under construction.  It lists an example of an address:&#10;&#10;123 Testdata Road&#10;Anytown, CA 94939&#10;&#10;Lat 37 degrees, 9.6 minutes N&#10;Lon 119 degrees, 45.1 minutes W" title="Address Updates"/>
          <p:cNvGrpSpPr/>
          <p:nvPr/>
        </p:nvGrpSpPr>
        <p:grpSpPr>
          <a:xfrm>
            <a:off x="1105729" y="3485449"/>
            <a:ext cx="2095874" cy="1532965"/>
            <a:chOff x="5984688" y="1340971"/>
            <a:chExt cx="2095874" cy="1532965"/>
          </a:xfrm>
        </p:grpSpPr>
        <p:sp>
          <p:nvSpPr>
            <p:cNvPr id="5" name="Rectangle 6"/>
            <p:cNvSpPr>
              <a:spLocks noChangeArrowheads="1"/>
            </p:cNvSpPr>
            <p:nvPr/>
          </p:nvSpPr>
          <p:spPr bwMode="auto">
            <a:xfrm>
              <a:off x="5984688" y="1340971"/>
              <a:ext cx="1993900" cy="1532965"/>
            </a:xfrm>
            <a:prstGeom prst="rect">
              <a:avLst/>
            </a:prstGeom>
            <a:solidFill>
              <a:srgbClr val="EAEAEA"/>
            </a:solidFill>
            <a:ln w="9525">
              <a:noFill/>
              <a:miter lim="800000"/>
              <a:headEnd/>
              <a:tailEnd/>
            </a:ln>
            <a:effectLst/>
          </p:spPr>
          <p:txBody>
            <a:bodyPr wrap="none" anchor="ctr"/>
            <a:lstStyle/>
            <a:p>
              <a:endParaRPr lang="en-US" dirty="0"/>
            </a:p>
          </p:txBody>
        </p:sp>
        <p:sp>
          <p:nvSpPr>
            <p:cNvPr id="6" name="Text Box 11"/>
            <p:cNvSpPr txBox="1">
              <a:spLocks noChangeArrowheads="1"/>
            </p:cNvSpPr>
            <p:nvPr/>
          </p:nvSpPr>
          <p:spPr bwMode="auto">
            <a:xfrm>
              <a:off x="5988424" y="1434353"/>
              <a:ext cx="1869423" cy="338554"/>
            </a:xfrm>
            <a:prstGeom prst="rect">
              <a:avLst/>
            </a:prstGeom>
            <a:noFill/>
            <a:ln w="9525">
              <a:noFill/>
              <a:miter lim="800000"/>
              <a:headEnd/>
              <a:tailEnd/>
            </a:ln>
            <a:effectLst/>
          </p:spPr>
          <p:txBody>
            <a:bodyPr wrap="none">
              <a:spAutoFit/>
            </a:bodyPr>
            <a:lstStyle/>
            <a:p>
              <a:r>
                <a:rPr lang="en-US" sz="1600" b="1" dirty="0"/>
                <a:t>Address Updates</a:t>
              </a:r>
            </a:p>
          </p:txBody>
        </p:sp>
        <p:pic>
          <p:nvPicPr>
            <p:cNvPr id="7" name="Picture 17" descr="Stock Photo of Construction of house">
              <a:hlinkClick r:id="rId3"/>
            </p:cNvPr>
            <p:cNvPicPr>
              <a:picLocks noChangeAspect="1" noChangeArrowheads="1"/>
            </p:cNvPicPr>
            <p:nvPr/>
          </p:nvPicPr>
          <p:blipFill>
            <a:blip r:embed="rId4" cstate="print"/>
            <a:srcRect/>
            <a:stretch>
              <a:fillRect/>
            </a:stretch>
          </p:blipFill>
          <p:spPr bwMode="auto">
            <a:xfrm>
              <a:off x="6246804" y="1757829"/>
              <a:ext cx="657421" cy="669551"/>
            </a:xfrm>
            <a:prstGeom prst="rect">
              <a:avLst/>
            </a:prstGeom>
            <a:noFill/>
          </p:spPr>
        </p:pic>
        <p:sp>
          <p:nvSpPr>
            <p:cNvPr id="8" name="Rectangle 18"/>
            <p:cNvSpPr>
              <a:spLocks noChangeArrowheads="1"/>
            </p:cNvSpPr>
            <p:nvPr/>
          </p:nvSpPr>
          <p:spPr bwMode="auto">
            <a:xfrm>
              <a:off x="6708962" y="1970181"/>
              <a:ext cx="1371600" cy="387350"/>
            </a:xfrm>
            <a:prstGeom prst="rect">
              <a:avLst/>
            </a:prstGeom>
            <a:noFill/>
            <a:ln w="9525">
              <a:noFill/>
              <a:miter lim="800000"/>
              <a:headEnd/>
              <a:tailEnd/>
            </a:ln>
            <a:effectLst/>
          </p:spPr>
          <p:txBody>
            <a:bodyPr wrap="none" anchor="ctr"/>
            <a:lstStyle/>
            <a:p>
              <a:pPr algn="ctr"/>
              <a:r>
                <a:rPr lang="en-US" sz="800" b="1" dirty="0">
                  <a:latin typeface="Arial" pitchFamily="34" charset="0"/>
                </a:rPr>
                <a:t>123 Testdata Road</a:t>
              </a:r>
            </a:p>
            <a:p>
              <a:pPr algn="ctr"/>
              <a:r>
                <a:rPr lang="en-US" sz="800" b="1" dirty="0">
                  <a:latin typeface="Arial" pitchFamily="34" charset="0"/>
                </a:rPr>
                <a:t>Anytown, CA 94939</a:t>
              </a:r>
              <a:endParaRPr lang="en-US" sz="800" b="1" dirty="0"/>
            </a:p>
          </p:txBody>
        </p:sp>
        <p:sp>
          <p:nvSpPr>
            <p:cNvPr id="9" name="Rectangle 19"/>
            <p:cNvSpPr>
              <a:spLocks noChangeArrowheads="1"/>
            </p:cNvSpPr>
            <p:nvPr/>
          </p:nvSpPr>
          <p:spPr bwMode="auto">
            <a:xfrm>
              <a:off x="6120000" y="2424206"/>
              <a:ext cx="1828800" cy="387350"/>
            </a:xfrm>
            <a:prstGeom prst="rect">
              <a:avLst/>
            </a:prstGeom>
            <a:noFill/>
            <a:ln w="9525">
              <a:noFill/>
              <a:miter lim="800000"/>
              <a:headEnd/>
              <a:tailEnd/>
            </a:ln>
            <a:effectLst/>
          </p:spPr>
          <p:txBody>
            <a:bodyPr wrap="none" anchor="ctr"/>
            <a:lstStyle/>
            <a:p>
              <a:pPr algn="ctr"/>
              <a:r>
                <a:rPr lang="en-US" sz="800" b="1" dirty="0">
                  <a:latin typeface="Arial" pitchFamily="34" charset="0"/>
                </a:rPr>
                <a:t>Lat 37 degrees, 9.6 minutes N</a:t>
              </a:r>
            </a:p>
            <a:p>
              <a:pPr algn="ctr"/>
              <a:r>
                <a:rPr lang="en-US" sz="800" b="1" dirty="0">
                  <a:latin typeface="Arial" pitchFamily="34" charset="0"/>
                </a:rPr>
                <a:t>Lon 119 degrees, 45.1 minutes W</a:t>
              </a:r>
              <a:endParaRPr lang="en-US" sz="800" b="1" dirty="0"/>
            </a:p>
          </p:txBody>
        </p:sp>
      </p:grpSp>
      <p:grpSp>
        <p:nvGrpSpPr>
          <p:cNvPr id="16" name="Group 15" descr="This graphic contains two side-by-side satellite imagery photos of the same community that show the building of new road.  The new road is circled in the newer photo.      " title="Street/Feature Updates"/>
          <p:cNvGrpSpPr/>
          <p:nvPr/>
        </p:nvGrpSpPr>
        <p:grpSpPr>
          <a:xfrm>
            <a:off x="3019066" y="3800513"/>
            <a:ext cx="2575910" cy="1811618"/>
            <a:chOff x="5859878" y="4222377"/>
            <a:chExt cx="2575910" cy="1811618"/>
          </a:xfrm>
        </p:grpSpPr>
        <p:sp>
          <p:nvSpPr>
            <p:cNvPr id="11" name="Rectangle 6"/>
            <p:cNvSpPr>
              <a:spLocks noChangeArrowheads="1"/>
            </p:cNvSpPr>
            <p:nvPr/>
          </p:nvSpPr>
          <p:spPr bwMode="auto">
            <a:xfrm>
              <a:off x="5917453" y="4222377"/>
              <a:ext cx="2518335" cy="1811618"/>
            </a:xfrm>
            <a:prstGeom prst="rect">
              <a:avLst/>
            </a:prstGeom>
            <a:solidFill>
              <a:srgbClr val="EAEAEA"/>
            </a:solidFill>
            <a:ln w="9525">
              <a:noFill/>
              <a:miter lim="800000"/>
              <a:headEnd/>
              <a:tailEnd/>
            </a:ln>
            <a:effectLst/>
          </p:spPr>
          <p:txBody>
            <a:bodyPr wrap="none" anchor="ctr"/>
            <a:lstStyle/>
            <a:p>
              <a:endParaRPr lang="en-US" dirty="0"/>
            </a:p>
          </p:txBody>
        </p:sp>
        <p:sp>
          <p:nvSpPr>
            <p:cNvPr id="12" name="Text Box 9"/>
            <p:cNvSpPr txBox="1">
              <a:spLocks noChangeArrowheads="1"/>
            </p:cNvSpPr>
            <p:nvPr/>
          </p:nvSpPr>
          <p:spPr bwMode="auto">
            <a:xfrm>
              <a:off x="5859878" y="4349097"/>
              <a:ext cx="2430473" cy="338554"/>
            </a:xfrm>
            <a:prstGeom prst="rect">
              <a:avLst/>
            </a:prstGeom>
            <a:noFill/>
            <a:ln w="9525">
              <a:noFill/>
              <a:miter lim="800000"/>
              <a:headEnd/>
              <a:tailEnd/>
            </a:ln>
            <a:effectLst/>
          </p:spPr>
          <p:txBody>
            <a:bodyPr wrap="none">
              <a:spAutoFit/>
            </a:bodyPr>
            <a:lstStyle/>
            <a:p>
              <a:pPr algn="ctr"/>
              <a:r>
                <a:rPr lang="en-US" sz="1600" b="1" dirty="0"/>
                <a:t>Street/Feature Updates</a:t>
              </a:r>
            </a:p>
          </p:txBody>
        </p:sp>
        <p:pic>
          <p:nvPicPr>
            <p:cNvPr id="13" name="Picture 15"/>
            <p:cNvPicPr>
              <a:picLocks noChangeAspect="1" noChangeArrowheads="1"/>
            </p:cNvPicPr>
            <p:nvPr/>
          </p:nvPicPr>
          <p:blipFill>
            <a:blip r:embed="rId5" cstate="print"/>
            <a:srcRect/>
            <a:stretch>
              <a:fillRect/>
            </a:stretch>
          </p:blipFill>
          <p:spPr bwMode="auto">
            <a:xfrm>
              <a:off x="6376334" y="4766796"/>
              <a:ext cx="776288" cy="1143000"/>
            </a:xfrm>
            <a:prstGeom prst="rect">
              <a:avLst/>
            </a:prstGeom>
            <a:noFill/>
            <a:ln w="9525">
              <a:noFill/>
              <a:miter lim="800000"/>
              <a:headEnd/>
              <a:tailEnd/>
            </a:ln>
            <a:effectLst/>
          </p:spPr>
        </p:pic>
        <p:pic>
          <p:nvPicPr>
            <p:cNvPr id="14" name="Picture 16"/>
            <p:cNvPicPr>
              <a:picLocks noChangeAspect="1" noChangeArrowheads="1"/>
            </p:cNvPicPr>
            <p:nvPr/>
          </p:nvPicPr>
          <p:blipFill>
            <a:blip r:embed="rId6" cstate="print"/>
            <a:srcRect/>
            <a:stretch>
              <a:fillRect/>
            </a:stretch>
          </p:blipFill>
          <p:spPr bwMode="auto">
            <a:xfrm>
              <a:off x="7243109" y="4749334"/>
              <a:ext cx="779463" cy="1147762"/>
            </a:xfrm>
            <a:prstGeom prst="rect">
              <a:avLst/>
            </a:prstGeom>
            <a:noFill/>
            <a:ln w="9525">
              <a:noFill/>
              <a:miter lim="800000"/>
              <a:headEnd/>
              <a:tailEnd/>
            </a:ln>
            <a:effectLst/>
          </p:spPr>
        </p:pic>
        <p:sp>
          <p:nvSpPr>
            <p:cNvPr id="15" name="Oval 38"/>
            <p:cNvSpPr>
              <a:spLocks noChangeArrowheads="1"/>
            </p:cNvSpPr>
            <p:nvPr/>
          </p:nvSpPr>
          <p:spPr bwMode="auto">
            <a:xfrm>
              <a:off x="7170084" y="5473234"/>
              <a:ext cx="762000" cy="457200"/>
            </a:xfrm>
            <a:prstGeom prst="ellipse">
              <a:avLst/>
            </a:prstGeom>
            <a:noFill/>
            <a:ln w="28575">
              <a:solidFill>
                <a:schemeClr val="accent1"/>
              </a:solidFill>
              <a:round/>
              <a:headEnd/>
              <a:tailEnd/>
            </a:ln>
            <a:effectLst/>
          </p:spPr>
          <p:txBody>
            <a:bodyPr wrap="none" anchor="ctr"/>
            <a:lstStyle/>
            <a:p>
              <a:endParaRPr lang="en-US" dirty="0"/>
            </a:p>
          </p:txBody>
        </p:sp>
      </p:grpSp>
      <p:grpSp>
        <p:nvGrpSpPr>
          <p:cNvPr id="17" name="Group 16" descr="This picture contains two statistical graphs - the left image is a line graph, and the right image is a standard deviation distribution.  " title="Quality Measurement"/>
          <p:cNvGrpSpPr/>
          <p:nvPr/>
        </p:nvGrpSpPr>
        <p:grpSpPr>
          <a:xfrm>
            <a:off x="5583737" y="3434379"/>
            <a:ext cx="2451100" cy="1670098"/>
            <a:chOff x="6149788" y="2781300"/>
            <a:chExt cx="2451100" cy="1670098"/>
          </a:xfrm>
        </p:grpSpPr>
        <p:sp>
          <p:nvSpPr>
            <p:cNvPr id="18" name="Rectangle 6"/>
            <p:cNvSpPr>
              <a:spLocks noChangeArrowheads="1"/>
            </p:cNvSpPr>
            <p:nvPr/>
          </p:nvSpPr>
          <p:spPr bwMode="auto">
            <a:xfrm>
              <a:off x="6149788" y="2781300"/>
              <a:ext cx="2451100" cy="1670098"/>
            </a:xfrm>
            <a:prstGeom prst="rect">
              <a:avLst/>
            </a:prstGeom>
            <a:solidFill>
              <a:srgbClr val="EAEAEA"/>
            </a:solidFill>
            <a:ln w="9525">
              <a:noFill/>
              <a:miter lim="800000"/>
              <a:headEnd/>
              <a:tailEnd/>
            </a:ln>
            <a:effectLst/>
          </p:spPr>
          <p:txBody>
            <a:bodyPr wrap="none" anchor="ctr"/>
            <a:lstStyle/>
            <a:p>
              <a:endParaRPr lang="en-US" dirty="0"/>
            </a:p>
          </p:txBody>
        </p:sp>
        <p:sp>
          <p:nvSpPr>
            <p:cNvPr id="19" name="Text Box 13"/>
            <p:cNvSpPr txBox="1">
              <a:spLocks noChangeArrowheads="1"/>
            </p:cNvSpPr>
            <p:nvPr/>
          </p:nvSpPr>
          <p:spPr bwMode="auto">
            <a:xfrm>
              <a:off x="6218859" y="2952377"/>
              <a:ext cx="2262158" cy="338554"/>
            </a:xfrm>
            <a:prstGeom prst="rect">
              <a:avLst/>
            </a:prstGeom>
            <a:noFill/>
            <a:ln w="9525">
              <a:noFill/>
              <a:miter lim="800000"/>
              <a:headEnd/>
              <a:tailEnd/>
            </a:ln>
            <a:effectLst/>
          </p:spPr>
          <p:txBody>
            <a:bodyPr wrap="none">
              <a:spAutoFit/>
            </a:bodyPr>
            <a:lstStyle/>
            <a:p>
              <a:pPr algn="ctr"/>
              <a:r>
                <a:rPr lang="en-US" sz="1600" b="1" dirty="0"/>
                <a:t>Quality Measurement</a:t>
              </a:r>
            </a:p>
          </p:txBody>
        </p:sp>
        <p:sp>
          <p:nvSpPr>
            <p:cNvPr id="20" name="Line 14"/>
            <p:cNvSpPr>
              <a:spLocks noChangeShapeType="1"/>
            </p:cNvSpPr>
            <p:nvPr/>
          </p:nvSpPr>
          <p:spPr bwMode="auto">
            <a:xfrm>
              <a:off x="8389751" y="3255590"/>
              <a:ext cx="0" cy="0"/>
            </a:xfrm>
            <a:prstGeom prst="line">
              <a:avLst/>
            </a:prstGeom>
            <a:noFill/>
            <a:ln w="9525">
              <a:solidFill>
                <a:schemeClr val="tx1"/>
              </a:solidFill>
              <a:round/>
              <a:headEnd/>
              <a:tailEnd/>
            </a:ln>
            <a:effectLst/>
          </p:spPr>
          <p:txBody>
            <a:bodyPr/>
            <a:lstStyle/>
            <a:p>
              <a:endParaRPr lang="en-US" dirty="0"/>
            </a:p>
          </p:txBody>
        </p:sp>
        <p:grpSp>
          <p:nvGrpSpPr>
            <p:cNvPr id="21" name="Group 20"/>
            <p:cNvGrpSpPr>
              <a:grpSpLocks/>
            </p:cNvGrpSpPr>
            <p:nvPr/>
          </p:nvGrpSpPr>
          <p:grpSpPr bwMode="auto">
            <a:xfrm>
              <a:off x="6558196" y="3308888"/>
              <a:ext cx="1634284" cy="890494"/>
              <a:chOff x="2195" y="960"/>
              <a:chExt cx="1195" cy="581"/>
            </a:xfrm>
          </p:grpSpPr>
          <p:pic>
            <p:nvPicPr>
              <p:cNvPr id="22" name="Picture 21" descr="secn1_normaldistribution">
                <a:hlinkClick r:id="rId7"/>
              </p:cNvPr>
              <p:cNvPicPr>
                <a:picLocks noChangeAspect="1" noChangeArrowheads="1"/>
              </p:cNvPicPr>
              <p:nvPr/>
            </p:nvPicPr>
            <p:blipFill>
              <a:blip r:embed="rId8" cstate="print"/>
              <a:srcRect/>
              <a:stretch>
                <a:fillRect/>
              </a:stretch>
            </p:blipFill>
            <p:spPr bwMode="auto">
              <a:xfrm>
                <a:off x="2766" y="993"/>
                <a:ext cx="624" cy="529"/>
              </a:xfrm>
              <a:prstGeom prst="rect">
                <a:avLst/>
              </a:prstGeom>
              <a:noFill/>
            </p:spPr>
          </p:pic>
          <p:pic>
            <p:nvPicPr>
              <p:cNvPr id="23" name="Picture 22" descr="motor10">
                <a:hlinkClick r:id="rId9"/>
              </p:cNvPr>
              <p:cNvPicPr>
                <a:picLocks noChangeAspect="1" noChangeArrowheads="1"/>
              </p:cNvPicPr>
              <p:nvPr/>
            </p:nvPicPr>
            <p:blipFill>
              <a:blip r:embed="rId10" cstate="print"/>
              <a:srcRect/>
              <a:stretch>
                <a:fillRect/>
              </a:stretch>
            </p:blipFill>
            <p:spPr bwMode="auto">
              <a:xfrm>
                <a:off x="2195" y="960"/>
                <a:ext cx="603" cy="581"/>
              </a:xfrm>
              <a:prstGeom prst="rect">
                <a:avLst/>
              </a:prstGeom>
              <a:noFill/>
            </p:spPr>
          </p:pic>
          <p:sp>
            <p:nvSpPr>
              <p:cNvPr id="24" name="Rectangle 23"/>
              <p:cNvSpPr>
                <a:spLocks noChangeArrowheads="1"/>
              </p:cNvSpPr>
              <p:nvPr/>
            </p:nvSpPr>
            <p:spPr bwMode="auto">
              <a:xfrm>
                <a:off x="2781" y="972"/>
                <a:ext cx="595" cy="561"/>
              </a:xfrm>
              <a:prstGeom prst="rect">
                <a:avLst/>
              </a:prstGeom>
              <a:noFill/>
              <a:ln w="9525">
                <a:solidFill>
                  <a:schemeClr val="folHlink"/>
                </a:solidFill>
                <a:miter lim="800000"/>
                <a:headEnd/>
                <a:tailEnd/>
              </a:ln>
              <a:effectLst/>
            </p:spPr>
            <p:txBody>
              <a:bodyPr wrap="none" anchor="ctr"/>
              <a:lstStyle/>
              <a:p>
                <a:pPr algn="ctr"/>
                <a:endParaRPr lang="en-US" b="1" dirty="0"/>
              </a:p>
            </p:txBody>
          </p:sp>
        </p:grpSp>
      </p:grpSp>
    </p:spTree>
    <p:extLst>
      <p:ext uri="{BB962C8B-B14F-4D97-AF65-F5344CB8AC3E}">
        <p14:creationId xmlns:p14="http://schemas.microsoft.com/office/powerpoint/2010/main" val="2622245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dirty="0" smtClean="0">
                <a:latin typeface="+mj-lt"/>
              </a:rPr>
              <a:t>Benefits of Participation</a:t>
            </a:r>
            <a:endParaRPr lang="en-US" dirty="0">
              <a:latin typeface="+mj-lt"/>
            </a:endParaRPr>
          </a:p>
        </p:txBody>
      </p:sp>
      <p:sp>
        <p:nvSpPr>
          <p:cNvPr id="3" name="Content Placeholder 2"/>
          <p:cNvSpPr>
            <a:spLocks noGrp="1"/>
          </p:cNvSpPr>
          <p:nvPr>
            <p:ph idx="1"/>
          </p:nvPr>
        </p:nvSpPr>
        <p:spPr>
          <a:xfrm>
            <a:off x="152400" y="1066800"/>
            <a:ext cx="8839200" cy="4525963"/>
          </a:xfrm>
        </p:spPr>
        <p:txBody>
          <a:bodyPr>
            <a:noAutofit/>
          </a:bodyPr>
          <a:lstStyle/>
          <a:p>
            <a:pPr marL="514350" indent="-514350">
              <a:buFont typeface="+mj-lt"/>
              <a:buAutoNum type="arabicPeriod"/>
            </a:pPr>
            <a:r>
              <a:rPr lang="en-US" sz="2800" dirty="0" smtClean="0">
                <a:latin typeface="+mn-lt"/>
              </a:rPr>
              <a:t>Expanded ROI – encourages re-use </a:t>
            </a:r>
            <a:r>
              <a:rPr lang="en-US" sz="2800" dirty="0">
                <a:latin typeface="+mn-lt"/>
              </a:rPr>
              <a:t>of </a:t>
            </a:r>
            <a:r>
              <a:rPr lang="en-US" sz="2800" dirty="0" smtClean="0">
                <a:latin typeface="+mn-lt"/>
              </a:rPr>
              <a:t>local </a:t>
            </a:r>
            <a:r>
              <a:rPr lang="en-US" sz="2800" dirty="0">
                <a:latin typeface="+mn-lt"/>
              </a:rPr>
              <a:t>government </a:t>
            </a:r>
            <a:r>
              <a:rPr lang="en-US" sz="2800" dirty="0" smtClean="0">
                <a:latin typeface="+mn-lt"/>
              </a:rPr>
              <a:t>geospatial data investment</a:t>
            </a:r>
          </a:p>
          <a:p>
            <a:pPr marL="514350" indent="-514350">
              <a:buFont typeface="+mj-lt"/>
              <a:buAutoNum type="arabicPeriod"/>
            </a:pPr>
            <a:r>
              <a:rPr lang="en-US" sz="2800" dirty="0" smtClean="0">
                <a:latin typeface="+mn-lt"/>
              </a:rPr>
              <a:t>Reduces </a:t>
            </a:r>
            <a:r>
              <a:rPr lang="en-US" sz="2800" dirty="0">
                <a:latin typeface="+mn-lt"/>
              </a:rPr>
              <a:t>redundant federal data collection </a:t>
            </a:r>
            <a:r>
              <a:rPr lang="en-US" sz="2800" dirty="0" smtClean="0">
                <a:latin typeface="+mn-lt"/>
              </a:rPr>
              <a:t>efforts</a:t>
            </a:r>
          </a:p>
          <a:p>
            <a:pPr marL="514350" indent="-514350">
              <a:buFont typeface="+mj-lt"/>
              <a:buAutoNum type="arabicPeriod"/>
            </a:pPr>
            <a:r>
              <a:rPr lang="en-US" sz="2800" dirty="0" smtClean="0">
                <a:latin typeface="+mn-lt"/>
              </a:rPr>
              <a:t>Increases usage of high-quality </a:t>
            </a:r>
            <a:r>
              <a:rPr lang="en-US" sz="2800" dirty="0">
                <a:latin typeface="+mn-lt"/>
              </a:rPr>
              <a:t>local government data </a:t>
            </a:r>
            <a:r>
              <a:rPr lang="en-US" sz="2800" dirty="0" smtClean="0">
                <a:latin typeface="+mn-lt"/>
              </a:rPr>
              <a:t>for multiple federal programs</a:t>
            </a:r>
            <a:r>
              <a:rPr lang="en-US" sz="2800" dirty="0">
                <a:latin typeface="+mn-lt"/>
              </a:rPr>
              <a:t>, including the 2020 Census and the USGS National </a:t>
            </a:r>
            <a:r>
              <a:rPr lang="en-US" sz="2800" dirty="0" smtClean="0">
                <a:latin typeface="+mn-lt"/>
              </a:rPr>
              <a:t>Map</a:t>
            </a:r>
          </a:p>
          <a:p>
            <a:pPr marL="514350" indent="-514350">
              <a:buFont typeface="+mj-lt"/>
              <a:buAutoNum type="arabicPeriod"/>
            </a:pPr>
            <a:r>
              <a:rPr lang="en-US" sz="2800" dirty="0">
                <a:latin typeface="+mn-lt"/>
              </a:rPr>
              <a:t>P</a:t>
            </a:r>
            <a:r>
              <a:rPr lang="en-US" sz="2800" dirty="0" smtClean="0">
                <a:latin typeface="+mn-lt"/>
              </a:rPr>
              <a:t>rovide </a:t>
            </a:r>
            <a:r>
              <a:rPr lang="en-US" sz="2800" dirty="0">
                <a:latin typeface="+mn-lt"/>
              </a:rPr>
              <a:t>maximum input into the </a:t>
            </a:r>
            <a:r>
              <a:rPr lang="en-US" sz="2800" dirty="0" smtClean="0">
                <a:latin typeface="+mn-lt"/>
              </a:rPr>
              <a:t>American Community Survey and closes the gap between partner addresses and Census addresses for Local Update of Census Addresses (LUCA) program in 2020.</a:t>
            </a:r>
            <a:endParaRPr lang="en-US" sz="2800" dirty="0">
              <a:latin typeface="+mn-lt"/>
            </a:endParaRPr>
          </a:p>
        </p:txBody>
      </p:sp>
      <p:sp>
        <p:nvSpPr>
          <p:cNvPr id="4" name="Slide Number Placeholder 3"/>
          <p:cNvSpPr>
            <a:spLocks noGrp="1"/>
          </p:cNvSpPr>
          <p:nvPr>
            <p:ph type="sldNum" sz="quarter" idx="12"/>
          </p:nvPr>
        </p:nvSpPr>
        <p:spPr/>
        <p:txBody>
          <a:bodyPr/>
          <a:lstStyle/>
          <a:p>
            <a:fld id="{1EE98312-2316-4E92-ACD2-81FE28607E6E}" type="slidenum">
              <a:rPr lang="en-US" smtClean="0"/>
              <a:pPr/>
              <a:t>5</a:t>
            </a:fld>
            <a:endParaRPr lang="en-US"/>
          </a:p>
        </p:txBody>
      </p:sp>
    </p:spTree>
    <p:extLst>
      <p:ext uri="{BB962C8B-B14F-4D97-AF65-F5344CB8AC3E}">
        <p14:creationId xmlns:p14="http://schemas.microsoft.com/office/powerpoint/2010/main" val="182197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smtClean="0">
                <a:latin typeface="+mj-lt"/>
              </a:rPr>
              <a:t>What is the Basic Process?</a:t>
            </a:r>
            <a:endParaRPr lang="en-US" dirty="0">
              <a:latin typeface="+mj-lt"/>
            </a:endParaRPr>
          </a:p>
        </p:txBody>
      </p:sp>
      <p:sp>
        <p:nvSpPr>
          <p:cNvPr id="3" name="Content Placeholder 2"/>
          <p:cNvSpPr>
            <a:spLocks noGrp="1"/>
          </p:cNvSpPr>
          <p:nvPr>
            <p:ph idx="1"/>
          </p:nvPr>
        </p:nvSpPr>
        <p:spPr>
          <a:xfrm>
            <a:off x="457200" y="1066800"/>
            <a:ext cx="8229600" cy="4648200"/>
          </a:xfrm>
        </p:spPr>
        <p:txBody>
          <a:bodyPr>
            <a:normAutofit fontScale="85000" lnSpcReduction="10000"/>
          </a:bodyPr>
          <a:lstStyle/>
          <a:p>
            <a:pPr marL="514350" indent="-514350">
              <a:buFont typeface="+mj-lt"/>
              <a:buAutoNum type="arabicPeriod"/>
            </a:pPr>
            <a:r>
              <a:rPr lang="en-US" dirty="0" smtClean="0">
                <a:latin typeface="+mn-lt"/>
              </a:rPr>
              <a:t>Research and Identify potential data Partners.</a:t>
            </a:r>
          </a:p>
          <a:p>
            <a:pPr marL="514350" indent="-514350">
              <a:buFont typeface="+mj-lt"/>
              <a:buAutoNum type="arabicPeriod"/>
            </a:pPr>
            <a:r>
              <a:rPr lang="en-US" dirty="0" smtClean="0">
                <a:latin typeface="+mn-lt"/>
              </a:rPr>
              <a:t>Acquire partner data and perform Content Verification to determine general usability</a:t>
            </a:r>
          </a:p>
          <a:p>
            <a:pPr marL="514350" indent="-514350">
              <a:buFont typeface="+mj-lt"/>
              <a:buAutoNum type="arabicPeriod"/>
            </a:pPr>
            <a:r>
              <a:rPr lang="en-US" dirty="0" smtClean="0">
                <a:latin typeface="+mn-lt"/>
              </a:rPr>
              <a:t>Crosswalk, standardize, match, and geocode partner addresses and structure points using the Master Address File (MAF) </a:t>
            </a:r>
          </a:p>
          <a:p>
            <a:pPr marL="514350" indent="-514350">
              <a:buFont typeface="+mj-lt"/>
              <a:buAutoNum type="arabicPeriod"/>
            </a:pPr>
            <a:r>
              <a:rPr lang="en-US" dirty="0">
                <a:latin typeface="+mn-lt"/>
              </a:rPr>
              <a:t>M</a:t>
            </a:r>
            <a:r>
              <a:rPr lang="en-US" dirty="0" smtClean="0">
                <a:latin typeface="+mn-lt"/>
              </a:rPr>
              <a:t>atch street centerline data to identify differences, calculate spatial accuracy using GPS control points</a:t>
            </a:r>
          </a:p>
          <a:p>
            <a:pPr marL="514350" indent="-514350">
              <a:buFont typeface="+mj-lt"/>
              <a:buAutoNum type="arabicPeriod"/>
            </a:pPr>
            <a:r>
              <a:rPr lang="en-US" dirty="0" smtClean="0">
                <a:latin typeface="+mn-lt"/>
              </a:rPr>
              <a:t>Ideal Scenario:  new addresses are added to the MAF, new streets are added to TIGER, address and spatial inconsistencies are submitted for resolution   </a:t>
            </a:r>
            <a:endParaRPr lang="en-US" dirty="0">
              <a:latin typeface="+mn-lt"/>
            </a:endParaRPr>
          </a:p>
        </p:txBody>
      </p:sp>
      <p:sp>
        <p:nvSpPr>
          <p:cNvPr id="4" name="Slide Number Placeholder 3"/>
          <p:cNvSpPr>
            <a:spLocks noGrp="1"/>
          </p:cNvSpPr>
          <p:nvPr>
            <p:ph type="sldNum" sz="quarter" idx="12"/>
          </p:nvPr>
        </p:nvSpPr>
        <p:spPr/>
        <p:txBody>
          <a:bodyPr/>
          <a:lstStyle/>
          <a:p>
            <a:fld id="{1EE98312-2316-4E92-ACD2-81FE28607E6E}"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58901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latin typeface="+mj-lt"/>
              </a:rPr>
              <a:t>Data Content Guidelines</a:t>
            </a:r>
            <a:endParaRPr lang="en-US" dirty="0">
              <a:latin typeface="+mj-lt"/>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latin typeface="+mn-lt"/>
              </a:rPr>
              <a:t>The Census Bureau has released Data Content Guidelines to describe the minimal and optimal information required for Addresses (including structure points), Street Centerlines, and Metadata provided by partners for the GSS-I</a:t>
            </a:r>
          </a:p>
          <a:p>
            <a:r>
              <a:rPr lang="en-US" sz="2800" dirty="0" smtClean="0">
                <a:latin typeface="+mn-lt"/>
              </a:rPr>
              <a:t>Data Content Guidelines are located at:</a:t>
            </a:r>
          </a:p>
          <a:p>
            <a:pPr marL="0" indent="0">
              <a:buNone/>
            </a:pPr>
            <a:r>
              <a:rPr lang="en-US" sz="2800" dirty="0">
                <a:latin typeface="+mn-lt"/>
              </a:rPr>
              <a:t>	</a:t>
            </a:r>
            <a:r>
              <a:rPr lang="en-US" sz="2800" dirty="0" smtClean="0">
                <a:latin typeface="+mn-lt"/>
              </a:rPr>
              <a:t>  </a:t>
            </a:r>
            <a:r>
              <a:rPr lang="en-US" sz="2800" u="sng" dirty="0" smtClean="0">
                <a:solidFill>
                  <a:srgbClr val="0000CC"/>
                </a:solidFill>
                <a:latin typeface="+mn-lt"/>
                <a:hlinkClick r:id="rId3"/>
              </a:rPr>
              <a:t>http</a:t>
            </a:r>
            <a:r>
              <a:rPr lang="en-US" sz="2800" u="sng" dirty="0">
                <a:solidFill>
                  <a:srgbClr val="0000CC"/>
                </a:solidFill>
                <a:latin typeface="+mn-lt"/>
                <a:hlinkClick r:id="rId3"/>
              </a:rPr>
              <a:t>://</a:t>
            </a:r>
            <a:r>
              <a:rPr lang="en-US" sz="2800" u="sng" dirty="0" smtClean="0">
                <a:solidFill>
                  <a:srgbClr val="0000CC"/>
                </a:solidFill>
                <a:latin typeface="+mn-lt"/>
                <a:hlinkClick r:id="rId3"/>
              </a:rPr>
              <a:t>www.census.gov/geo/www/gss/gdlns/a</a:t>
            </a:r>
            <a:r>
              <a:rPr lang="en-US" sz="2800" u="sng" dirty="0" smtClean="0">
                <a:solidFill>
                  <a:srgbClr val="0000CC"/>
                </a:solidFill>
                <a:latin typeface="+mn-lt"/>
              </a:rPr>
              <a:t>ddgdln.html</a:t>
            </a:r>
            <a:endParaRPr lang="en-US" sz="2800" dirty="0">
              <a:latin typeface="+mn-lt"/>
            </a:endParaRPr>
          </a:p>
        </p:txBody>
      </p:sp>
      <p:sp>
        <p:nvSpPr>
          <p:cNvPr id="4" name="Slide Number Placeholder 3"/>
          <p:cNvSpPr>
            <a:spLocks noGrp="1"/>
          </p:cNvSpPr>
          <p:nvPr>
            <p:ph type="sldNum" sz="quarter" idx="12"/>
          </p:nvPr>
        </p:nvSpPr>
        <p:spPr/>
        <p:txBody>
          <a:bodyPr/>
          <a:lstStyle/>
          <a:p>
            <a:fld id="{1EE98312-2316-4E92-ACD2-81FE28607E6E}" type="slidenum">
              <a:rPr lang="en-US" smtClean="0"/>
              <a:pPr/>
              <a:t>7</a:t>
            </a:fld>
            <a:endParaRPr lang="en-US"/>
          </a:p>
        </p:txBody>
      </p:sp>
    </p:spTree>
    <p:extLst>
      <p:ext uri="{BB962C8B-B14F-4D97-AF65-F5344CB8AC3E}">
        <p14:creationId xmlns:p14="http://schemas.microsoft.com/office/powerpoint/2010/main" val="294253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EE98312-2316-4E92-ACD2-81FE28607E6E}" type="slidenum">
              <a:rPr lang="en-US" smtClean="0"/>
              <a:pPr/>
              <a:t>8</a:t>
            </a:fld>
            <a:endParaRPr lang="en-US"/>
          </a:p>
        </p:txBody>
      </p:sp>
    </p:spTree>
    <p:extLst>
      <p:ext uri="{BB962C8B-B14F-4D97-AF65-F5344CB8AC3E}">
        <p14:creationId xmlns:p14="http://schemas.microsoft.com/office/powerpoint/2010/main" val="196741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712190"/>
          </a:xfrm>
        </p:spPr>
        <p:txBody>
          <a:bodyPr>
            <a:normAutofit/>
          </a:bodyPr>
          <a:lstStyle/>
          <a:p>
            <a:pPr algn="ctr"/>
            <a:r>
              <a:rPr lang="en-US" sz="3200" dirty="0" smtClean="0">
                <a:solidFill>
                  <a:schemeClr val="accent1">
                    <a:lumMod val="75000"/>
                  </a:schemeClr>
                </a:solidFill>
                <a:latin typeface="+mj-lt"/>
              </a:rPr>
              <a:t>Minimum Address Guidelines - MATCHING</a:t>
            </a:r>
            <a:endParaRPr lang="en-US" sz="3200" dirty="0">
              <a:solidFill>
                <a:schemeClr val="accent1">
                  <a:lumMod val="75000"/>
                </a:schemeClr>
              </a:solidFill>
              <a:latin typeface="+mj-lt"/>
            </a:endParaRPr>
          </a:p>
        </p:txBody>
      </p:sp>
      <p:sp>
        <p:nvSpPr>
          <p:cNvPr id="5" name="Content Placeholder 2"/>
          <p:cNvSpPr>
            <a:spLocks noGrp="1"/>
          </p:cNvSpPr>
          <p:nvPr>
            <p:ph idx="1"/>
          </p:nvPr>
        </p:nvSpPr>
        <p:spPr>
          <a:xfrm>
            <a:off x="228600" y="533400"/>
            <a:ext cx="8686800" cy="5034964"/>
          </a:xfrm>
        </p:spPr>
        <p:txBody>
          <a:bodyPr>
            <a:normAutofit fontScale="62500" lnSpcReduction="20000"/>
          </a:bodyPr>
          <a:lstStyle/>
          <a:p>
            <a:pPr marL="0" indent="0">
              <a:buNone/>
            </a:pPr>
            <a:r>
              <a:rPr lang="en-US" sz="3400" dirty="0">
                <a:latin typeface="+mn-lt"/>
                <a:cs typeface="Arial" pitchFamily="34" charset="0"/>
              </a:rPr>
              <a:t>  </a:t>
            </a:r>
          </a:p>
          <a:p>
            <a:pPr marL="0" indent="0">
              <a:buNone/>
            </a:pPr>
            <a:r>
              <a:rPr lang="en-US" sz="3400" dirty="0" smtClean="0">
                <a:latin typeface="+mn-lt"/>
                <a:cs typeface="Arial" pitchFamily="34" charset="0"/>
              </a:rPr>
              <a:t>To successfully match to the MAF, a partner address </a:t>
            </a:r>
            <a:r>
              <a:rPr lang="en-US" sz="3400" dirty="0">
                <a:latin typeface="+mn-lt"/>
                <a:cs typeface="Arial" pitchFamily="34" charset="0"/>
              </a:rPr>
              <a:t>must include: </a:t>
            </a:r>
          </a:p>
          <a:p>
            <a:pPr marL="0" indent="0">
              <a:buNone/>
            </a:pPr>
            <a:r>
              <a:rPr lang="en-US" sz="3400" dirty="0">
                <a:latin typeface="+mn-lt"/>
                <a:cs typeface="Arial" pitchFamily="34" charset="0"/>
              </a:rPr>
              <a:t> </a:t>
            </a:r>
            <a:endParaRPr lang="en-US" sz="3400" dirty="0" smtClean="0">
              <a:latin typeface="+mn-lt"/>
              <a:cs typeface="Arial" pitchFamily="34" charset="0"/>
            </a:endParaRPr>
          </a:p>
          <a:p>
            <a:pPr lvl="1">
              <a:buFont typeface="Wingdings" panose="05000000000000000000" pitchFamily="2" charset="2"/>
              <a:buChar char="§"/>
            </a:pPr>
            <a:r>
              <a:rPr lang="en-US" sz="3400" dirty="0" smtClean="0">
                <a:latin typeface="+mn-lt"/>
                <a:cs typeface="Arial" pitchFamily="34" charset="0"/>
              </a:rPr>
              <a:t>Complete Address Number </a:t>
            </a:r>
          </a:p>
          <a:p>
            <a:pPr lvl="1">
              <a:buFont typeface="Wingdings" panose="05000000000000000000" pitchFamily="2" charset="2"/>
              <a:buChar char="§"/>
            </a:pPr>
            <a:r>
              <a:rPr lang="en-US" sz="3400" dirty="0" smtClean="0">
                <a:latin typeface="+mn-lt"/>
                <a:cs typeface="Arial" pitchFamily="34" charset="0"/>
              </a:rPr>
              <a:t>Complete Street Name </a:t>
            </a:r>
          </a:p>
          <a:p>
            <a:pPr marL="0" indent="0">
              <a:buNone/>
            </a:pPr>
            <a:r>
              <a:rPr lang="en-US" sz="3400" dirty="0" smtClean="0">
                <a:latin typeface="+mn-lt"/>
                <a:cs typeface="Arial" pitchFamily="34" charset="0"/>
              </a:rPr>
              <a:t> </a:t>
            </a:r>
          </a:p>
          <a:p>
            <a:pPr marL="0" indent="0">
              <a:buNone/>
            </a:pPr>
            <a:r>
              <a:rPr lang="en-US" sz="3400" dirty="0" smtClean="0">
                <a:latin typeface="+mn-lt"/>
                <a:cs typeface="Arial" pitchFamily="34" charset="0"/>
              </a:rPr>
              <a:t>	</a:t>
            </a:r>
            <a:r>
              <a:rPr lang="en-US" sz="3400" u="sng" dirty="0" smtClean="0">
                <a:latin typeface="+mn-lt"/>
                <a:cs typeface="Arial" pitchFamily="34" charset="0"/>
              </a:rPr>
              <a:t>AND</a:t>
            </a:r>
            <a:r>
              <a:rPr lang="en-US" sz="3400" dirty="0" smtClean="0">
                <a:latin typeface="+mn-lt"/>
                <a:cs typeface="Arial" pitchFamily="34" charset="0"/>
              </a:rPr>
              <a:t> at least one of the following: </a:t>
            </a:r>
          </a:p>
          <a:p>
            <a:pPr marL="0" indent="0">
              <a:buNone/>
            </a:pPr>
            <a:endParaRPr lang="en-US" sz="3400" dirty="0">
              <a:latin typeface="+mn-lt"/>
              <a:cs typeface="Arial" pitchFamily="34" charset="0"/>
            </a:endParaRPr>
          </a:p>
          <a:p>
            <a:pPr lvl="1">
              <a:buFont typeface="Wingdings" panose="05000000000000000000" pitchFamily="2" charset="2"/>
              <a:buChar char="§"/>
            </a:pPr>
            <a:r>
              <a:rPr lang="en-US" sz="3400" dirty="0">
                <a:latin typeface="+mn-lt"/>
                <a:cs typeface="Arial" pitchFamily="34" charset="0"/>
              </a:rPr>
              <a:t>Address Coordinate </a:t>
            </a:r>
            <a:r>
              <a:rPr lang="en-US" sz="3400" dirty="0" smtClean="0">
                <a:latin typeface="+mn-lt"/>
                <a:cs typeface="Arial" pitchFamily="34" charset="0"/>
              </a:rPr>
              <a:t>(latitude, longitude)</a:t>
            </a:r>
            <a:endParaRPr lang="en-US" sz="3400" dirty="0">
              <a:latin typeface="+mn-lt"/>
              <a:cs typeface="Arial" pitchFamily="34" charset="0"/>
            </a:endParaRPr>
          </a:p>
          <a:p>
            <a:pPr lvl="1">
              <a:buFont typeface="Wingdings" panose="05000000000000000000" pitchFamily="2" charset="2"/>
              <a:buChar char="§"/>
            </a:pPr>
            <a:r>
              <a:rPr lang="en-US" sz="3400" dirty="0">
                <a:latin typeface="+mn-lt"/>
                <a:cs typeface="Arial" pitchFamily="34" charset="0"/>
              </a:rPr>
              <a:t>ZIP Code </a:t>
            </a:r>
          </a:p>
          <a:p>
            <a:pPr lvl="1">
              <a:buFont typeface="Wingdings" panose="05000000000000000000" pitchFamily="2" charset="2"/>
              <a:buChar char="§"/>
            </a:pPr>
            <a:r>
              <a:rPr lang="en-US" sz="3400" dirty="0">
                <a:latin typeface="+mn-lt"/>
                <a:cs typeface="Arial" pitchFamily="34" charset="0"/>
              </a:rPr>
              <a:t>Postal City and State </a:t>
            </a:r>
          </a:p>
          <a:p>
            <a:pPr lvl="1">
              <a:buFont typeface="Wingdings" panose="05000000000000000000" pitchFamily="2" charset="2"/>
              <a:buChar char="§"/>
            </a:pPr>
            <a:r>
              <a:rPr lang="en-US" sz="3400" dirty="0">
                <a:latin typeface="+mn-lt"/>
                <a:cs typeface="Arial" pitchFamily="34" charset="0"/>
              </a:rPr>
              <a:t>Census 2010 Tabulation State, County, Tract and Block Code </a:t>
            </a:r>
          </a:p>
          <a:p>
            <a:pPr marL="0" indent="0">
              <a:buNone/>
            </a:pPr>
            <a:r>
              <a:rPr lang="en-US" sz="3400" dirty="0">
                <a:latin typeface="+mn-lt"/>
                <a:cs typeface="Arial" pitchFamily="34" charset="0"/>
              </a:rPr>
              <a:t> </a:t>
            </a:r>
          </a:p>
          <a:p>
            <a:pPr marL="0" indent="0">
              <a:buNone/>
            </a:pPr>
            <a:r>
              <a:rPr lang="en-US" sz="3400" dirty="0" smtClean="0">
                <a:latin typeface="+mn-lt"/>
                <a:cs typeface="Arial" pitchFamily="34" charset="0"/>
              </a:rPr>
              <a:t>This minimum information allows the Census Bureau to </a:t>
            </a:r>
            <a:r>
              <a:rPr lang="en-US" sz="3400" dirty="0">
                <a:latin typeface="+mn-lt"/>
                <a:cs typeface="Arial" pitchFamily="34" charset="0"/>
              </a:rPr>
              <a:t>update the source data for an existing </a:t>
            </a:r>
            <a:r>
              <a:rPr lang="en-US" sz="3400" dirty="0" smtClean="0">
                <a:latin typeface="+mn-lt"/>
                <a:cs typeface="Arial" pitchFamily="34" charset="0"/>
              </a:rPr>
              <a:t>MAF address </a:t>
            </a:r>
            <a:r>
              <a:rPr lang="en-US" sz="3400" dirty="0">
                <a:latin typeface="+mn-lt"/>
                <a:cs typeface="Arial" pitchFamily="34" charset="0"/>
              </a:rPr>
              <a:t>record, adding to our confidence that the address is valid. </a:t>
            </a:r>
          </a:p>
          <a:p>
            <a:endParaRPr lang="en-US" dirty="0"/>
          </a:p>
        </p:txBody>
      </p:sp>
      <p:sp>
        <p:nvSpPr>
          <p:cNvPr id="4" name="Slide Number Placeholder 3"/>
          <p:cNvSpPr>
            <a:spLocks noGrp="1"/>
          </p:cNvSpPr>
          <p:nvPr>
            <p:ph type="sldNum" sz="quarter" idx="12"/>
          </p:nvPr>
        </p:nvSpPr>
        <p:spPr/>
        <p:txBody>
          <a:bodyPr/>
          <a:lstStyle/>
          <a:p>
            <a:fld id="{8C6B5B77-4519-43AE-B0BC-D3C0E1CB2607}" type="slidenum">
              <a:rPr lang="en-US" smtClean="0"/>
              <a:pPr/>
              <a:t>9</a:t>
            </a:fld>
            <a:endParaRPr lang="en-US"/>
          </a:p>
        </p:txBody>
      </p:sp>
    </p:spTree>
    <p:extLst>
      <p:ext uri="{BB962C8B-B14F-4D97-AF65-F5344CB8AC3E}">
        <p14:creationId xmlns:p14="http://schemas.microsoft.com/office/powerpoint/2010/main" val="3954216615"/>
      </p:ext>
    </p:extLst>
  </p:cSld>
  <p:clrMapOvr>
    <a:masterClrMapping/>
  </p:clrMapOvr>
</p:sld>
</file>

<file path=ppt/theme/theme1.xml><?xml version="1.0" encoding="utf-8"?>
<a:theme xmlns:a="http://schemas.openxmlformats.org/drawingml/2006/main" name="4_web-look_Template">
  <a:themeElements>
    <a:clrScheme name="Census0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8496</TotalTime>
  <Words>922</Words>
  <Application>Microsoft Office PowerPoint</Application>
  <PresentationFormat>On-screen Show (4:3)</PresentationFormat>
  <Paragraphs>170</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4_web-look_Template</vt:lpstr>
      <vt:lpstr>Addressing Session</vt:lpstr>
      <vt:lpstr>Discussion Points</vt:lpstr>
      <vt:lpstr>The GSS-I Partnership Program</vt:lpstr>
      <vt:lpstr>Key Components of the GSS-I</vt:lpstr>
      <vt:lpstr>Benefits of Participation</vt:lpstr>
      <vt:lpstr>What is the Basic Process?</vt:lpstr>
      <vt:lpstr>Data Content Guidelines</vt:lpstr>
      <vt:lpstr>PowerPoint Presentation</vt:lpstr>
      <vt:lpstr>Minimum Address Guidelines - MATCHING</vt:lpstr>
      <vt:lpstr>Is the address…</vt:lpstr>
      <vt:lpstr>PowerPoint Presentation</vt:lpstr>
      <vt:lpstr>Master Address File (MAF)</vt:lpstr>
      <vt:lpstr>MAF Challenges</vt:lpstr>
      <vt:lpstr>MAF Challenges (continued) </vt:lpstr>
      <vt:lpstr>MAF Challenges (continued)</vt:lpstr>
      <vt:lpstr>Title 13 U.S.C.  Restrictions </vt:lpstr>
      <vt:lpstr>GSS-I Status for West Virginia (FY14)</vt:lpstr>
      <vt:lpstr>WVDHSEM Dataset</vt:lpstr>
      <vt:lpstr>WV Data Specifications</vt:lpstr>
      <vt:lpstr>US Census - Optimal Address Data Submission Guidelines</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Division Update</dc:title>
  <dc:creator>train002</dc:creator>
  <cp:lastModifiedBy>Windows User</cp:lastModifiedBy>
  <cp:revision>172</cp:revision>
  <cp:lastPrinted>2014-02-21T18:51:19Z</cp:lastPrinted>
  <dcterms:created xsi:type="dcterms:W3CDTF">2012-05-30T12:18:55Z</dcterms:created>
  <dcterms:modified xsi:type="dcterms:W3CDTF">2014-06-05T11:54:15Z</dcterms:modified>
</cp:coreProperties>
</file>