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1" r:id="rId3"/>
    <p:sldId id="323" r:id="rId4"/>
    <p:sldId id="310" r:id="rId5"/>
    <p:sldId id="308" r:id="rId6"/>
    <p:sldId id="318" r:id="rId7"/>
    <p:sldId id="315" r:id="rId8"/>
    <p:sldId id="32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>
        <p:scale>
          <a:sx n="97" d="100"/>
          <a:sy n="97" d="100"/>
        </p:scale>
        <p:origin x="-47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DFBAC-EC9F-48C5-918E-29CF2111EFCE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75B5-F18F-454D-818C-ED504148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41B0-1D2C-4A0F-9A18-148C8038C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1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8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E196-3D1D-43C2-9B5C-8FD1C735498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hyperlink" Target="https://gis.lrh.usace.army.mil/default.asp?page=gi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s.lrh.usace.army.mil/default.asp?page=uas" TargetMode="Externa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d.koon@usace.arm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tmp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gis.lrh.usace.army.mil/about/img/GIS_ov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400" y="3866315"/>
            <a:ext cx="3834626" cy="19533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715" y="845025"/>
            <a:ext cx="9144000" cy="1977725"/>
          </a:xfrm>
        </p:spPr>
        <p:txBody>
          <a:bodyPr/>
          <a:lstStyle/>
          <a:p>
            <a:r>
              <a:rPr lang="en-US" b="1" dirty="0"/>
              <a:t>U.S. Army Corps of Engineers</a:t>
            </a:r>
            <a:br>
              <a:rPr lang="en-US" b="1" dirty="0"/>
            </a:br>
            <a:r>
              <a:rPr lang="en-US" b="1" dirty="0"/>
              <a:t>Geospatial and </a:t>
            </a:r>
            <a:r>
              <a:rPr lang="en-US" b="1" dirty="0" smtClean="0"/>
              <a:t>UAS </a:t>
            </a:r>
            <a:r>
              <a:rPr lang="en-US" b="1" dirty="0"/>
              <a:t>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099" y="2878034"/>
            <a:ext cx="9144000" cy="1912395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Huntington District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Michael Koon, GISP, </a:t>
            </a:r>
            <a:r>
              <a:rPr lang="en-US" dirty="0"/>
              <a:t>CMS-RS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Geospatial </a:t>
            </a:r>
            <a:r>
              <a:rPr lang="en-US" dirty="0" smtClean="0"/>
              <a:t>Section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0" name="Picture 8" descr="https://gis.lrh.usace.army.mil/about/img/uas_o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3827" y="3716752"/>
            <a:ext cx="2248572" cy="17375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761" y="3601680"/>
            <a:ext cx="2315865" cy="16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6" y="36492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USACE POCs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54" y="1249813"/>
            <a:ext cx="8229600" cy="504593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Huntington District</a:t>
            </a:r>
          </a:p>
          <a:p>
            <a:pPr lvl="1"/>
            <a:r>
              <a:rPr lang="en-US" sz="1800" dirty="0" smtClean="0"/>
              <a:t>Michael Koon</a:t>
            </a:r>
          </a:p>
          <a:p>
            <a:pPr lvl="2"/>
            <a:r>
              <a:rPr lang="en-US" sz="1800" dirty="0" smtClean="0"/>
              <a:t>(304) 399-6974</a:t>
            </a:r>
          </a:p>
          <a:p>
            <a:pPr lvl="2"/>
            <a:r>
              <a:rPr lang="en-US" sz="1800" i="1" dirty="0" smtClean="0">
                <a:hlinkClick r:id="rId3"/>
              </a:rPr>
              <a:t>michael.d.koon@usace.army.mil</a:t>
            </a:r>
            <a:endParaRPr lang="en-US" sz="1800" i="1" dirty="0" smtClean="0"/>
          </a:p>
          <a:p>
            <a:pPr lvl="1"/>
            <a:r>
              <a:rPr lang="en-US" sz="2000" dirty="0"/>
              <a:t>Mack McCarty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Pittsburgh District</a:t>
            </a:r>
          </a:p>
          <a:p>
            <a:pPr lvl="1"/>
            <a:r>
              <a:rPr lang="en-US" sz="1800" dirty="0" smtClean="0"/>
              <a:t>Kristen Scott</a:t>
            </a:r>
          </a:p>
          <a:p>
            <a:pPr lvl="2"/>
            <a:r>
              <a:rPr lang="en-US" sz="1800" dirty="0" smtClean="0"/>
              <a:t>(412) 639-1205</a:t>
            </a:r>
          </a:p>
          <a:p>
            <a:pPr lvl="2"/>
            <a:r>
              <a:rPr lang="en-US" sz="1800" dirty="0" smtClean="0"/>
              <a:t>kristen.l.scott@usace.army.mil</a:t>
            </a:r>
          </a:p>
          <a:p>
            <a:endParaRPr lang="en-US" sz="1800" dirty="0" smtClean="0"/>
          </a:p>
          <a:p>
            <a:r>
              <a:rPr lang="en-US" sz="1800" b="1" dirty="0" smtClean="0"/>
              <a:t>Baltimore District</a:t>
            </a:r>
          </a:p>
          <a:p>
            <a:pPr lvl="1"/>
            <a:r>
              <a:rPr lang="en-US" sz="1800" dirty="0" smtClean="0"/>
              <a:t>Jared Scott</a:t>
            </a:r>
          </a:p>
          <a:p>
            <a:pPr lvl="2"/>
            <a:r>
              <a:rPr lang="en-US" sz="1800" dirty="0" smtClean="0"/>
              <a:t>(410) 962-7445</a:t>
            </a:r>
          </a:p>
          <a:p>
            <a:pPr lvl="2"/>
            <a:r>
              <a:rPr lang="en-US" sz="1800" dirty="0" smtClean="0"/>
              <a:t>Jared.m.scott@usace.army.mil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038" y="778878"/>
            <a:ext cx="6837405" cy="54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6" y="3649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USACE Huntington Geospatial Program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54" y="1249813"/>
            <a:ext cx="8229600" cy="50459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Geographic Information Systems </a:t>
            </a:r>
          </a:p>
          <a:p>
            <a:pPr lvl="1"/>
            <a:r>
              <a:rPr lang="en-US" sz="2000" dirty="0" smtClean="0"/>
              <a:t>Software\Enterprise\Database </a:t>
            </a:r>
            <a:r>
              <a:rPr lang="en-US" sz="2000" dirty="0"/>
              <a:t>Support</a:t>
            </a:r>
          </a:p>
          <a:p>
            <a:pPr lvl="1"/>
            <a:r>
              <a:rPr lang="en-US" sz="2000" dirty="0"/>
              <a:t>Tools \ Web </a:t>
            </a:r>
            <a:r>
              <a:rPr lang="en-US" sz="2000" dirty="0" smtClean="0"/>
              <a:t>Applications</a:t>
            </a:r>
          </a:p>
          <a:p>
            <a:pPr lvl="1"/>
            <a:r>
              <a:rPr lang="en-US" sz="2000" dirty="0" smtClean="0"/>
              <a:t>Production Services</a:t>
            </a:r>
            <a:endParaRPr lang="en-US" sz="2000" dirty="0"/>
          </a:p>
          <a:p>
            <a:r>
              <a:rPr lang="en-US" sz="2400" dirty="0" smtClean="0"/>
              <a:t>Mapping </a:t>
            </a:r>
            <a:endParaRPr lang="en-US" sz="2400" dirty="0"/>
          </a:p>
          <a:p>
            <a:pPr lvl="1"/>
            <a:r>
              <a:rPr lang="en-US" sz="2000" dirty="0" err="1"/>
              <a:t>LiDAR</a:t>
            </a:r>
            <a:r>
              <a:rPr lang="en-US" sz="2000" dirty="0"/>
              <a:t>, Photogrammetry</a:t>
            </a:r>
          </a:p>
          <a:p>
            <a:pPr lvl="1"/>
            <a:r>
              <a:rPr lang="en-US" sz="2000" dirty="0"/>
              <a:t>UAS, Satellite</a:t>
            </a:r>
          </a:p>
          <a:p>
            <a:pPr lvl="1"/>
            <a:endParaRPr lang="en-US" sz="2000" dirty="0"/>
          </a:p>
          <a:p>
            <a:r>
              <a:rPr lang="en-US" sz="2400" dirty="0"/>
              <a:t>Surveying</a:t>
            </a:r>
          </a:p>
          <a:p>
            <a:pPr lvl="1"/>
            <a:r>
              <a:rPr lang="en-US" sz="2000" dirty="0"/>
              <a:t>Conventional, Terrestrial, Mobile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Unmanned Aerial System (UAS)</a:t>
            </a:r>
          </a:p>
          <a:p>
            <a:endParaRPr lang="en-US" sz="2400" b="1" dirty="0" smtClean="0"/>
          </a:p>
          <a:p>
            <a:r>
              <a:rPr lang="en-US" sz="2400" dirty="0" smtClean="0"/>
              <a:t>Geospatial Data Integration</a:t>
            </a:r>
            <a:endParaRPr lang="en-US" sz="2400" dirty="0"/>
          </a:p>
          <a:p>
            <a:endParaRPr lang="en-US" sz="2400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922" y="1312622"/>
            <a:ext cx="5791199" cy="49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08" y="313779"/>
            <a:ext cx="8229600" cy="1325562"/>
          </a:xfrm>
        </p:spPr>
        <p:txBody>
          <a:bodyPr/>
          <a:lstStyle/>
          <a:p>
            <a:r>
              <a:rPr lang="en-US" sz="4000" b="1" dirty="0" smtClean="0"/>
              <a:t>GIS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43" y="1422158"/>
            <a:ext cx="7440513" cy="4495800"/>
          </a:xfrm>
          <a:ln/>
        </p:spPr>
        <p:txBody>
          <a:bodyPr>
            <a:noAutofit/>
          </a:bodyPr>
          <a:lstStyle/>
          <a:p>
            <a:r>
              <a:rPr lang="en-US" sz="2400" dirty="0" smtClean="0"/>
              <a:t>Data Migration and Conversion</a:t>
            </a:r>
          </a:p>
          <a:p>
            <a:pPr lvl="1"/>
            <a:r>
              <a:rPr lang="en-US" sz="1600" dirty="0" smtClean="0"/>
              <a:t>Real Estate</a:t>
            </a:r>
          </a:p>
          <a:p>
            <a:pPr lvl="1"/>
            <a:r>
              <a:rPr lang="en-US" sz="1600" dirty="0" smtClean="0"/>
              <a:t>National Levee Database</a:t>
            </a:r>
          </a:p>
          <a:p>
            <a:pPr lvl="1"/>
            <a:r>
              <a:rPr lang="en-US" sz="1600" dirty="0" smtClean="0"/>
              <a:t>SDSFIE</a:t>
            </a:r>
          </a:p>
          <a:p>
            <a:pPr lvl="1"/>
            <a:endParaRPr lang="en-US" sz="1600" dirty="0" smtClean="0"/>
          </a:p>
          <a:p>
            <a:r>
              <a:rPr lang="en-US" sz="2400" dirty="0" smtClean="0"/>
              <a:t>Watershed Modeling</a:t>
            </a:r>
            <a:endParaRPr lang="en-US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Enterprise DB\ Web apps\Tools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DMZ (Public Facing)</a:t>
            </a:r>
          </a:p>
          <a:p>
            <a:endParaRPr lang="en-US" sz="2400" dirty="0"/>
          </a:p>
          <a:p>
            <a:r>
              <a:rPr lang="en-US" sz="2400" dirty="0"/>
              <a:t>3DGIS\CIM Data Management </a:t>
            </a:r>
            <a:r>
              <a:rPr lang="en-US" sz="2400" dirty="0" smtClean="0"/>
              <a:t>System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31" y="2983554"/>
            <a:ext cx="4135731" cy="2817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62" y="741405"/>
            <a:ext cx="4069500" cy="23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329" y="215229"/>
            <a:ext cx="8229600" cy="1096962"/>
          </a:xfrm>
        </p:spPr>
        <p:txBody>
          <a:bodyPr/>
          <a:lstStyle/>
          <a:p>
            <a:r>
              <a:rPr lang="en-US" sz="3600" b="1" dirty="0" smtClean="0"/>
              <a:t>Mapping</a:t>
            </a:r>
            <a:endParaRPr lang="en-US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97" y="1126027"/>
            <a:ext cx="5165125" cy="5169717"/>
          </a:xfrm>
          <a:ln/>
        </p:spPr>
        <p:txBody>
          <a:bodyPr>
            <a:noAutofit/>
          </a:bodyPr>
          <a:lstStyle/>
          <a:p>
            <a:r>
              <a:rPr lang="en-US" sz="1600" b="1" dirty="0" err="1" smtClean="0"/>
              <a:t>LiDAR</a:t>
            </a:r>
            <a:r>
              <a:rPr lang="en-US" sz="1600" b="1" dirty="0" smtClean="0"/>
              <a:t>, Photogrammetry, UAS</a:t>
            </a:r>
          </a:p>
          <a:p>
            <a:pPr lvl="1"/>
            <a:r>
              <a:rPr lang="en-US" sz="1600" dirty="0" smtClean="0"/>
              <a:t>High Density Terrain</a:t>
            </a:r>
            <a:endParaRPr lang="en-US" sz="1600" dirty="0"/>
          </a:p>
          <a:p>
            <a:pPr lvl="1"/>
            <a:r>
              <a:rPr lang="en-US" sz="1600" dirty="0" err="1" smtClean="0"/>
              <a:t>Orthoimagery</a:t>
            </a:r>
            <a:r>
              <a:rPr lang="en-US" sz="1600" dirty="0" smtClean="0"/>
              <a:t> Development</a:t>
            </a:r>
          </a:p>
          <a:p>
            <a:pPr lvl="1"/>
            <a:r>
              <a:rPr lang="en-US" sz="1600" dirty="0" smtClean="0"/>
              <a:t>Multispectral Imaging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Satellite </a:t>
            </a:r>
          </a:p>
          <a:p>
            <a:pPr lvl="1"/>
            <a:r>
              <a:rPr lang="en-US" sz="1600" dirty="0" smtClean="0"/>
              <a:t>Multi\</a:t>
            </a:r>
            <a:r>
              <a:rPr lang="en-US" sz="1600" dirty="0" err="1" smtClean="0"/>
              <a:t>Hyperspectral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GC\RPC\</a:t>
            </a:r>
            <a:r>
              <a:rPr lang="en-US" sz="1600" dirty="0" err="1" smtClean="0"/>
              <a:t>LiDAR</a:t>
            </a:r>
            <a:endParaRPr lang="en-US" sz="1600" dirty="0"/>
          </a:p>
          <a:p>
            <a:pPr lvl="1"/>
            <a:r>
              <a:rPr lang="en-US" sz="1600" dirty="0" err="1"/>
              <a:t>Orthorectification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Image Processing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Products </a:t>
            </a:r>
            <a:r>
              <a:rPr lang="en-US" sz="1600" b="1" dirty="0"/>
              <a:t>and Uses</a:t>
            </a:r>
          </a:p>
          <a:p>
            <a:pPr lvl="1"/>
            <a:r>
              <a:rPr lang="en-US" sz="1600" dirty="0" smtClean="0"/>
              <a:t>Planning and Design</a:t>
            </a:r>
          </a:p>
          <a:p>
            <a:pPr lvl="1"/>
            <a:r>
              <a:rPr lang="en-US" sz="1600" dirty="0" smtClean="0"/>
              <a:t>Flood Inundation Modeling and Calibration</a:t>
            </a:r>
            <a:endParaRPr lang="en-US" sz="1600" dirty="0"/>
          </a:p>
          <a:p>
            <a:pPr lvl="1"/>
            <a:r>
              <a:rPr lang="en-US" sz="1600" dirty="0"/>
              <a:t>Erosion\ Change Detection</a:t>
            </a:r>
          </a:p>
          <a:p>
            <a:pPr lvl="1"/>
            <a:r>
              <a:rPr lang="en-US" sz="1600" dirty="0" smtClean="0"/>
              <a:t>Construction </a:t>
            </a:r>
            <a:r>
              <a:rPr lang="en-US" sz="1600" dirty="0"/>
              <a:t>Monitoring</a:t>
            </a:r>
          </a:p>
          <a:p>
            <a:pPr lvl="1"/>
            <a:r>
              <a:rPr lang="en-US" sz="1600" dirty="0"/>
              <a:t>Historical Documentation (flood events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379" y="1180755"/>
            <a:ext cx="4858464" cy="47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97" y="199870"/>
            <a:ext cx="8229600" cy="1325562"/>
          </a:xfrm>
        </p:spPr>
        <p:txBody>
          <a:bodyPr/>
          <a:lstStyle/>
          <a:p>
            <a:r>
              <a:rPr lang="en-US" sz="4000" b="1" dirty="0" smtClean="0"/>
              <a:t>Surveying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027" y="1160780"/>
            <a:ext cx="6071286" cy="4495800"/>
          </a:xfrm>
          <a:ln/>
        </p:spPr>
        <p:txBody>
          <a:bodyPr>
            <a:noAutofit/>
          </a:bodyPr>
          <a:lstStyle/>
          <a:p>
            <a:r>
              <a:rPr lang="en-US" sz="2400" dirty="0" smtClean="0"/>
              <a:t>Conventional</a:t>
            </a:r>
          </a:p>
          <a:p>
            <a:endParaRPr lang="en-US" sz="2400" dirty="0"/>
          </a:p>
          <a:p>
            <a:r>
              <a:rPr lang="en-US" sz="2400" dirty="0" smtClean="0"/>
              <a:t>Terrestrial </a:t>
            </a:r>
            <a:r>
              <a:rPr lang="en-US" sz="2400" dirty="0" err="1" smtClean="0"/>
              <a:t>LiDAR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Mobile </a:t>
            </a:r>
            <a:r>
              <a:rPr lang="en-US" sz="2400" dirty="0" err="1" smtClean="0"/>
              <a:t>LiDAR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Utility</a:t>
            </a:r>
          </a:p>
          <a:p>
            <a:pPr lvl="1"/>
            <a:r>
              <a:rPr lang="en-US" dirty="0" smtClean="0"/>
              <a:t>GPR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8" y="564522"/>
            <a:ext cx="3549892" cy="294479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3" y="1513988"/>
            <a:ext cx="2304365" cy="3040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85" y="3736965"/>
            <a:ext cx="3209224" cy="32092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750" y="262794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Geospatial Data Integration</a:t>
            </a:r>
            <a:endParaRPr lang="en-US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642" y="1275317"/>
            <a:ext cx="5193391" cy="5020425"/>
          </a:xfrm>
          <a:ln/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3DGIS\CIM </a:t>
            </a:r>
            <a:r>
              <a:rPr lang="en-US" sz="2000" b="1" dirty="0"/>
              <a:t>(Civil Information </a:t>
            </a:r>
            <a:r>
              <a:rPr lang="en-US" sz="2000" b="1" dirty="0" smtClean="0"/>
              <a:t>Modeling) DMS</a:t>
            </a:r>
            <a:endParaRPr lang="en-US" sz="2000" b="1" dirty="0"/>
          </a:p>
          <a:p>
            <a:pPr lvl="1"/>
            <a:r>
              <a:rPr lang="en-US" sz="2000" dirty="0" smtClean="0"/>
              <a:t>Hybrid </a:t>
            </a:r>
            <a:r>
              <a:rPr lang="en-US" sz="2000" dirty="0"/>
              <a:t>of </a:t>
            </a:r>
            <a:r>
              <a:rPr lang="en-US" sz="2000" dirty="0" smtClean="0"/>
              <a:t>GIS-BIM-CADD-Mapping-Surveying to provide a “Living Model”</a:t>
            </a:r>
            <a:endParaRPr lang="en-US" sz="2000" dirty="0"/>
          </a:p>
          <a:p>
            <a:pPr lvl="1"/>
            <a:r>
              <a:rPr lang="en-US" sz="2000" dirty="0"/>
              <a:t>Precise 2D and 3D Geometric representation of all project features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features are alive with </a:t>
            </a:r>
            <a:r>
              <a:rPr lang="en-US" sz="2000" dirty="0" smtClean="0"/>
              <a:t>attributes</a:t>
            </a:r>
            <a:r>
              <a:rPr lang="en-US" sz="2000" dirty="0"/>
              <a:t>, no more dummy lines.</a:t>
            </a:r>
          </a:p>
          <a:p>
            <a:pPr lvl="1"/>
            <a:r>
              <a:rPr lang="en-US" sz="2000" dirty="0"/>
              <a:t>Includes </a:t>
            </a:r>
            <a:r>
              <a:rPr lang="en-US" sz="2000" dirty="0" smtClean="0"/>
              <a:t>Geologic </a:t>
            </a:r>
            <a:r>
              <a:rPr lang="en-US" sz="2000" dirty="0"/>
              <a:t>and Soils Data.</a:t>
            </a:r>
          </a:p>
          <a:p>
            <a:pPr lvl="1"/>
            <a:r>
              <a:rPr lang="en-US" sz="2000" dirty="0"/>
              <a:t>Precise locations of existing underground utilities and features.</a:t>
            </a:r>
          </a:p>
          <a:p>
            <a:pPr lvl="1"/>
            <a:r>
              <a:rPr lang="en-CA" sz="2000" dirty="0" smtClean="0"/>
              <a:t>Used </a:t>
            </a:r>
            <a:r>
              <a:rPr lang="en-CA" sz="2000" dirty="0"/>
              <a:t>to verify that project construction meet design specifications and design intent. </a:t>
            </a:r>
            <a:endParaRPr lang="en-CA" sz="2000" dirty="0" smtClean="0"/>
          </a:p>
          <a:p>
            <a:pPr lvl="1"/>
            <a:r>
              <a:rPr lang="en-CA" sz="2000" dirty="0" smtClean="0"/>
              <a:t>For </a:t>
            </a:r>
            <a:r>
              <a:rPr lang="en-CA" sz="2000" dirty="0"/>
              <a:t>example, the model will be used to verify that the alignment and depth of high-strength anchors are in a suitable geologic material for the required bonding zone</a:t>
            </a:r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142" y="850551"/>
            <a:ext cx="6189790" cy="5164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371" y="1588356"/>
            <a:ext cx="1525673" cy="18444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6574" y="5131900"/>
            <a:ext cx="51040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3D GIS Model showing upstream view of external dam features and GIS Table of </a:t>
            </a:r>
            <a:r>
              <a:rPr lang="en-CA" sz="1100" dirty="0" smtClean="0">
                <a:solidFill>
                  <a:schemeClr val="bg1"/>
                </a:solidFill>
              </a:rPr>
              <a:t>Contents. Features are linked to database of reports and logs with real-time data feeds.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uilding showing Lida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12" y="3432116"/>
            <a:ext cx="4302622" cy="2601316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8071" y="263510"/>
            <a:ext cx="8229600" cy="1325562"/>
          </a:xfrm>
        </p:spPr>
        <p:txBody>
          <a:bodyPr/>
          <a:lstStyle/>
          <a:p>
            <a:r>
              <a:rPr lang="en-US" sz="4000" b="1" dirty="0" smtClean="0"/>
              <a:t>Geospatial Data Integration</a:t>
            </a:r>
            <a:endParaRPr lang="en-US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643" y="1268627"/>
            <a:ext cx="5194708" cy="4502491"/>
          </a:xfrm>
          <a:ln/>
        </p:spPr>
        <p:txBody>
          <a:bodyPr>
            <a:normAutofit/>
          </a:bodyPr>
          <a:lstStyle/>
          <a:p>
            <a:r>
              <a:rPr lang="en-US" sz="2000" dirty="0" smtClean="0"/>
              <a:t>3DGIS\CIM </a:t>
            </a:r>
            <a:r>
              <a:rPr lang="en-US" sz="2000" dirty="0"/>
              <a:t>(Civil Information </a:t>
            </a:r>
            <a:r>
              <a:rPr lang="en-US" sz="2000" dirty="0" smtClean="0"/>
              <a:t>Modeling) DMS</a:t>
            </a:r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6163" y="5317148"/>
            <a:ext cx="44319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 View Desktop GIS showing Structures, Anchors, and Instruments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6574" y="5524422"/>
            <a:ext cx="4598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Generation of structures from </a:t>
            </a:r>
            <a:r>
              <a:rPr lang="en-C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LiDAR</a:t>
            </a:r>
            <a:r>
              <a:rPr lang="en-CA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point cloud in </a:t>
            </a:r>
            <a:r>
              <a:rPr lang="en-CA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Microstation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Internal Mechanical Roo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12" y="534100"/>
            <a:ext cx="4302621" cy="264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848940" y="617114"/>
            <a:ext cx="3840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Dam internal features digitized from </a:t>
            </a:r>
            <a:r>
              <a:rPr lang="en-CA" sz="1400" dirty="0" err="1">
                <a:solidFill>
                  <a:schemeClr val="bg1"/>
                </a:solidFill>
              </a:rPr>
              <a:t>LiDAR</a:t>
            </a:r>
            <a:r>
              <a:rPr lang="en-CA" sz="1400" dirty="0">
                <a:solidFill>
                  <a:schemeClr val="bg1"/>
                </a:solidFill>
              </a:rPr>
              <a:t> points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18" y="1714788"/>
            <a:ext cx="5973090" cy="42168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75344" y="5372654"/>
            <a:ext cx="4598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Webmapping</a:t>
            </a:r>
            <a:r>
              <a:rPr lang="en-CA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from </a:t>
            </a:r>
          </a:p>
          <a:p>
            <a:r>
              <a:rPr lang="en-CA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Same Source Models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69" y="680135"/>
            <a:ext cx="2990850" cy="173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8" y="328736"/>
            <a:ext cx="10515600" cy="1325563"/>
          </a:xfrm>
        </p:spPr>
        <p:txBody>
          <a:bodyPr/>
          <a:lstStyle/>
          <a:p>
            <a:r>
              <a:rPr lang="en-US" b="1" dirty="0" smtClean="0"/>
              <a:t>UAS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56" y="1537492"/>
            <a:ext cx="10515600" cy="4875060"/>
          </a:xfrm>
        </p:spPr>
        <p:txBody>
          <a:bodyPr>
            <a:normAutofit/>
          </a:bodyPr>
          <a:lstStyle/>
          <a:p>
            <a:r>
              <a:rPr lang="en-US" sz="2400" dirty="0"/>
              <a:t>UAS Introduction</a:t>
            </a:r>
          </a:p>
          <a:p>
            <a:r>
              <a:rPr lang="en-US" sz="2400" dirty="0"/>
              <a:t>UAS Safety</a:t>
            </a:r>
          </a:p>
          <a:p>
            <a:r>
              <a:rPr lang="en-US" sz="2400" dirty="0"/>
              <a:t>Flight Planning</a:t>
            </a:r>
          </a:p>
          <a:p>
            <a:r>
              <a:rPr lang="en-US" sz="2400" dirty="0"/>
              <a:t>Flight Operations</a:t>
            </a:r>
          </a:p>
          <a:p>
            <a:pPr lvl="1"/>
            <a:r>
              <a:rPr lang="en-US" dirty="0"/>
              <a:t>Launch</a:t>
            </a:r>
          </a:p>
          <a:p>
            <a:pPr lvl="1"/>
            <a:r>
              <a:rPr lang="en-US" dirty="0"/>
              <a:t>Online</a:t>
            </a:r>
          </a:p>
          <a:p>
            <a:pPr lvl="1"/>
            <a:r>
              <a:rPr lang="en-US" dirty="0"/>
              <a:t>Landing</a:t>
            </a:r>
          </a:p>
          <a:p>
            <a:r>
              <a:rPr lang="en-US" sz="2400" dirty="0"/>
              <a:t>Data Processing and Quality Control</a:t>
            </a:r>
          </a:p>
          <a:p>
            <a:r>
              <a:rPr lang="en-US" sz="2400" dirty="0" smtClean="0"/>
              <a:t>Deliverables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408" y="2413687"/>
            <a:ext cx="5267325" cy="33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4WVAGP_Template_Green" id="{27A98AE7-DAC7-470B-83C7-42A56AE49B07}" vid="{A09C93B5-DB8A-4077-AC08-813263393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407</Words>
  <Application>Microsoft Office PowerPoint</Application>
  <PresentationFormat>Custom</PresentationFormat>
  <Paragraphs>129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U.S. Army Corps of Engineers Geospatial and UAS Program</vt:lpstr>
      <vt:lpstr> USACE POCs</vt:lpstr>
      <vt:lpstr> USACE Huntington Geospatial Program</vt:lpstr>
      <vt:lpstr>GIS </vt:lpstr>
      <vt:lpstr>Mapping</vt:lpstr>
      <vt:lpstr>Surveying </vt:lpstr>
      <vt:lpstr>Geospatial Data Integration</vt:lpstr>
      <vt:lpstr>Geospatial Data Integration</vt:lpstr>
      <vt:lpstr>UAS Program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Foster</dc:creator>
  <cp:lastModifiedBy>Neidig, Craig A.</cp:lastModifiedBy>
  <cp:revision>212</cp:revision>
  <dcterms:created xsi:type="dcterms:W3CDTF">2014-02-25T16:12:22Z</dcterms:created>
  <dcterms:modified xsi:type="dcterms:W3CDTF">2016-05-04T04:55:33Z</dcterms:modified>
</cp:coreProperties>
</file>