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3"/>
  </p:notesMasterIdLst>
  <p:sldIdLst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8" r:id="rId15"/>
    <p:sldId id="259" r:id="rId16"/>
    <p:sldId id="260" r:id="rId17"/>
    <p:sldId id="261" r:id="rId18"/>
    <p:sldId id="262" r:id="rId19"/>
    <p:sldId id="263" r:id="rId20"/>
    <p:sldId id="25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486C-CECE-4C98-BB9D-2AF08C44441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9E640-837B-4BE8-9154-55672BB7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1B6E4-EA20-4482-B3BA-53E19BF53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8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6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E196-3D1D-43C2-9B5C-8FD1C7354987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41F4-D383-4C15-AD43-94F85467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tmp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tmp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www.wvgss.wvnet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tmp"/><Relationship Id="rId7" Type="http://schemas.openxmlformats.org/officeDocument/2006/relationships/image" Target="../media/image16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tmp"/><Relationship Id="rId7" Type="http://schemas.openxmlformats.org/officeDocument/2006/relationships/image" Target="../media/image18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atlas.wvgs.wvnet.edu/arcgis/rest/servic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tmp"/><Relationship Id="rId7" Type="http://schemas.openxmlformats.org/officeDocument/2006/relationships/image" Target="../media/image21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2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85824" y="365125"/>
            <a:ext cx="10467975" cy="12613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State Government Session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1" y="1671534"/>
            <a:ext cx="1781175" cy="55245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72" y="1511833"/>
            <a:ext cx="1518621" cy="1647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51" y="1452685"/>
            <a:ext cx="1427861" cy="1340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64" y="2358293"/>
            <a:ext cx="1282437" cy="884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4746882"/>
            <a:ext cx="5934075" cy="140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87" y="3329960"/>
            <a:ext cx="1333500" cy="1390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83" y="3182510"/>
            <a:ext cx="152400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49" y="3300847"/>
            <a:ext cx="1268472" cy="1207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82" y="2819398"/>
            <a:ext cx="1106023" cy="18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57" y="556200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14" y="1540476"/>
            <a:ext cx="11582400" cy="3336324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2800" b="1" i="1" dirty="0" smtClean="0">
              <a:solidFill>
                <a:srgbClr val="0000FF"/>
              </a:solidFill>
            </a:endParaRPr>
          </a:p>
          <a:p>
            <a:pPr algn="l">
              <a:defRPr/>
            </a:pPr>
            <a:r>
              <a:rPr lang="en-US" sz="2800" b="1" i="1" dirty="0" smtClean="0">
                <a:solidFill>
                  <a:srgbClr val="0000FF"/>
                </a:solidFill>
              </a:rPr>
              <a:t>And some new mapping projects on the horizon . . .       </a:t>
            </a:r>
            <a:r>
              <a:rPr lang="en-US" sz="2800" b="1" dirty="0" smtClean="0">
                <a:solidFill>
                  <a:srgbClr val="33CCCC"/>
                </a:solidFill>
              </a:rPr>
              <a:t>( </a:t>
            </a:r>
            <a:r>
              <a:rPr lang="en-US" sz="2800" b="1" dirty="0">
                <a:solidFill>
                  <a:srgbClr val="33CCCC"/>
                </a:solidFill>
                <a:sym typeface="Wingdings" panose="05000000000000000000" pitchFamily="2" charset="2"/>
              </a:rPr>
              <a:t> </a:t>
            </a:r>
            <a:r>
              <a:rPr lang="en-US" sz="2800" b="1" dirty="0" smtClean="0">
                <a:solidFill>
                  <a:srgbClr val="33CCCC"/>
                </a:solidFill>
                <a:sym typeface="Wingdings" panose="05000000000000000000" pitchFamily="2" charset="2"/>
              </a:rPr>
              <a:t>)</a:t>
            </a:r>
            <a:endParaRPr lang="en-US" sz="2800" b="1" dirty="0">
              <a:solidFill>
                <a:srgbClr val="33CCCC"/>
              </a:solidFill>
            </a:endParaRPr>
          </a:p>
          <a:p>
            <a:pPr algn="l">
              <a:defRPr/>
            </a:pPr>
            <a:r>
              <a:rPr lang="en-US" sz="2800" b="1" i="1" dirty="0" smtClean="0">
                <a:solidFill>
                  <a:srgbClr val="0000FF"/>
                </a:solidFill>
              </a:rPr>
              <a:t>																																																												</a:t>
            </a:r>
            <a:r>
              <a:rPr lang="en-US" sz="2800" b="1" i="1" dirty="0" smtClean="0">
                <a:solidFill>
                  <a:srgbClr val="FFC000"/>
                </a:solidFill>
              </a:rPr>
              <a:t> </a:t>
            </a:r>
            <a:endParaRPr lang="en-US" sz="3200" b="1" dirty="0">
              <a:solidFill>
                <a:srgbClr val="33CC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7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6417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459" y="1589902"/>
            <a:ext cx="11219936" cy="3710573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solidFill>
                  <a:srgbClr val="008000"/>
                </a:solidFill>
              </a:rPr>
              <a:t>Contact us:</a:t>
            </a:r>
          </a:p>
          <a:p>
            <a:r>
              <a:rPr lang="en-US" sz="2800" b="1" i="1" dirty="0">
                <a:solidFill>
                  <a:srgbClr val="0033CC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West Virginia Geological and Economic Survey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1 Mont Chateau Road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Morgantown, WV  26508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Phone:  (304)594-2331</a:t>
            </a: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  <a:hlinkClick r:id="rId2"/>
              </a:rPr>
              <a:t>http://www.wvgs.wvnet.edu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0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WV DNR Wildlife Resources </a:t>
            </a:r>
            <a:br>
              <a:rPr lang="en-US" dirty="0" smtClean="0"/>
            </a:br>
            <a:r>
              <a:rPr lang="en-US" dirty="0" smtClean="0"/>
              <a:t>GIS and Tech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 projects:</a:t>
            </a:r>
          </a:p>
          <a:p>
            <a:pPr lvl="1"/>
            <a:r>
              <a:rPr lang="en-US" sz="2600" dirty="0" smtClean="0"/>
              <a:t>Evaluating mobile data collection and GPS options</a:t>
            </a:r>
          </a:p>
          <a:p>
            <a:pPr lvl="1"/>
            <a:r>
              <a:rPr lang="en-US" sz="2600" dirty="0" smtClean="0"/>
              <a:t>Getting new GIS Server on-line</a:t>
            </a:r>
          </a:p>
          <a:p>
            <a:pPr lvl="1"/>
            <a:r>
              <a:rPr lang="en-US" sz="2600" dirty="0"/>
              <a:t>General printed maps for visualization and data collection</a:t>
            </a:r>
          </a:p>
          <a:p>
            <a:pPr lvl="1"/>
            <a:r>
              <a:rPr lang="en-US" sz="2600" dirty="0"/>
              <a:t>Data management and </a:t>
            </a:r>
            <a:r>
              <a:rPr lang="en-US" sz="2600" dirty="0" smtClean="0"/>
              <a:t>editing:</a:t>
            </a:r>
          </a:p>
          <a:p>
            <a:pPr marL="457200" lvl="1" indent="0">
              <a:buNone/>
            </a:pPr>
            <a:r>
              <a:rPr lang="en-US" sz="2600" dirty="0" smtClean="0"/>
              <a:t>	WMA </a:t>
            </a:r>
            <a:r>
              <a:rPr lang="en-US" sz="2600" dirty="0"/>
              <a:t>boundaries, fisheries layers, etc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1026" name="Picture 2" descr="C:\Users\jperkins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51" y="631720"/>
            <a:ext cx="1295710" cy="1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WV DNR Wildlife Resources </a:t>
            </a:r>
            <a:br>
              <a:rPr lang="en-US" dirty="0" smtClean="0"/>
            </a:br>
            <a:r>
              <a:rPr lang="en-US" dirty="0" smtClean="0"/>
              <a:t>GIS and Tech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projects continued:</a:t>
            </a:r>
          </a:p>
          <a:p>
            <a:pPr lvl="1"/>
            <a:r>
              <a:rPr lang="en-US" sz="2600" dirty="0"/>
              <a:t>Climate interpolation for Breeding Bird Atlas</a:t>
            </a:r>
          </a:p>
          <a:p>
            <a:pPr lvl="1"/>
            <a:r>
              <a:rPr lang="en-US" sz="2600" dirty="0" smtClean="0"/>
              <a:t>State </a:t>
            </a:r>
            <a:r>
              <a:rPr lang="en-US" sz="2600" dirty="0"/>
              <a:t>Wildlife Action Plan data organization and metadata</a:t>
            </a:r>
          </a:p>
          <a:p>
            <a:pPr lvl="1"/>
            <a:r>
              <a:rPr lang="en-US" sz="2600" dirty="0"/>
              <a:t>Biotics </a:t>
            </a:r>
            <a:r>
              <a:rPr lang="en-US" sz="2600" dirty="0" smtClean="0"/>
              <a:t>base map </a:t>
            </a:r>
            <a:r>
              <a:rPr lang="en-US" sz="2600" dirty="0"/>
              <a:t>data: </a:t>
            </a:r>
            <a:r>
              <a:rPr lang="en-US" sz="2600" dirty="0" smtClean="0"/>
              <a:t>WV-specific </a:t>
            </a:r>
            <a:r>
              <a:rPr lang="en-US" sz="2600" dirty="0"/>
              <a:t>services</a:t>
            </a:r>
          </a:p>
          <a:p>
            <a:pPr lvl="1"/>
            <a:r>
              <a:rPr lang="en-US" sz="2600" dirty="0" smtClean="0"/>
              <a:t>Hunting and Fishing tool redesign with WV GIS Tech Center: 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Flex to JavaScript</a:t>
            </a:r>
          </a:p>
          <a:p>
            <a:pPr lvl="1"/>
            <a:r>
              <a:rPr lang="en-US" sz="2600" dirty="0" smtClean="0"/>
              <a:t>Elk model comparison: Life requisite versus Delphi habitat model</a:t>
            </a:r>
          </a:p>
          <a:p>
            <a:pPr lvl="1"/>
            <a:r>
              <a:rPr lang="en-US" sz="2600" dirty="0" smtClean="0"/>
              <a:t>Deer model update:</a:t>
            </a:r>
          </a:p>
          <a:p>
            <a:pPr marL="457200" lvl="1" indent="0">
              <a:buNone/>
            </a:pPr>
            <a:r>
              <a:rPr lang="en-US" sz="2600" dirty="0" smtClean="0"/>
              <a:t>	2015 WV Terrestrial Habitat and 2014 Crop Data Layer</a:t>
            </a:r>
            <a:endParaRPr lang="en-US" sz="2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10" name="Picture 2" descr="C:\Users\jperkins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51" y="631720"/>
            <a:ext cx="1295710" cy="1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5446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Department of Environmental Protection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3040063"/>
            <a:ext cx="9144000" cy="84613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Michael Shank</a:t>
            </a:r>
            <a:endParaRPr lang="en-US" sz="4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5446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Department of Tax &amp; Revenue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3040063"/>
            <a:ext cx="9144000" cy="84613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Travis Payne</a:t>
            </a:r>
            <a:endParaRPr lang="en-US" sz="4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by West Virginia Department of Transportation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z="3200" b="1" dirty="0" smtClean="0"/>
          </a:p>
          <a:p>
            <a:pPr>
              <a:defRPr/>
            </a:pPr>
            <a:r>
              <a:rPr lang="en-US" sz="3200" b="1" dirty="0" smtClean="0"/>
              <a:t>Yueming </a:t>
            </a:r>
            <a:r>
              <a:rPr lang="en-US" sz="3200" b="1" dirty="0"/>
              <a:t>Wu</a:t>
            </a:r>
            <a:r>
              <a:rPr lang="en-US" sz="2000" b="1" dirty="0"/>
              <a:t>, </a:t>
            </a:r>
            <a:r>
              <a:rPr lang="en-US" dirty="0"/>
              <a:t>Ph.D., GISP</a:t>
            </a:r>
          </a:p>
          <a:p>
            <a:pPr>
              <a:defRPr/>
            </a:pPr>
            <a:r>
              <a:rPr lang="en-US" dirty="0"/>
              <a:t>GIS Manager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8" descr="WVDOTLogo_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9013" y="4093449"/>
            <a:ext cx="838200" cy="838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6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7" y="800100"/>
            <a:ext cx="9670473" cy="50292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GIS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Major Functions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GIS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Mapping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Linear Referencing System (LRS)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13 FTEs + 2 Cartographers + 3 Temps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Completed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Hardware Upgrade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ArcGIS Online for Organization Implementation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New General County Highway Maps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Tourism </a:t>
            </a:r>
            <a:r>
              <a:rPr lang="en-US" dirty="0" smtClean="0"/>
              <a:t>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Esri</a:t>
            </a:r>
            <a:r>
              <a:rPr lang="en-US" dirty="0" smtClean="0"/>
              <a:t> </a:t>
            </a:r>
            <a:r>
              <a:rPr lang="en-US" dirty="0"/>
              <a:t>Roads &amp; Highways </a:t>
            </a:r>
            <a:r>
              <a:rPr lang="en-US" dirty="0" smtClean="0"/>
              <a:t>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Ongoing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Support for </a:t>
            </a:r>
            <a:r>
              <a:rPr lang="en-US" dirty="0" err="1"/>
              <a:t>wvOASIS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STIP </a:t>
            </a:r>
            <a:r>
              <a:rPr lang="en-US" dirty="0"/>
              <a:t>Web Mapping Application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New General State Highway 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Enterprise LRS Development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8" descr="WVDOTLogo_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7013" y="5135359"/>
            <a:ext cx="838200" cy="838200"/>
          </a:xfrm>
          <a:prstGeom prst="rect">
            <a:avLst/>
          </a:prstGeom>
          <a:ln>
            <a:noFill/>
          </a:ln>
        </p:spPr>
      </p:pic>
      <p:grpSp>
        <p:nvGrpSpPr>
          <p:cNvPr id="10" name="Group 4"/>
          <p:cNvGrpSpPr/>
          <p:nvPr/>
        </p:nvGrpSpPr>
        <p:grpSpPr>
          <a:xfrm>
            <a:off x="7792159" y="1637124"/>
            <a:ext cx="3969604" cy="2035265"/>
            <a:chOff x="2539636" y="2287779"/>
            <a:chExt cx="4448230" cy="2280663"/>
          </a:xfrm>
        </p:grpSpPr>
        <p:sp>
          <p:nvSpPr>
            <p:cNvPr id="11" name="Freeform 10"/>
            <p:cNvSpPr/>
            <p:nvPr/>
          </p:nvSpPr>
          <p:spPr>
            <a:xfrm>
              <a:off x="3429555" y="3161760"/>
              <a:ext cx="2458562" cy="579950"/>
            </a:xfrm>
            <a:custGeom>
              <a:avLst/>
              <a:gdLst>
                <a:gd name="connsiteX0" fmla="*/ 0 w 2458562"/>
                <a:gd name="connsiteY0" fmla="*/ 494559 h 579950"/>
                <a:gd name="connsiteX1" fmla="*/ 120972 w 2458562"/>
                <a:gd name="connsiteY1" fmla="*/ 555045 h 579950"/>
                <a:gd name="connsiteX2" fmla="*/ 270407 w 2458562"/>
                <a:gd name="connsiteY2" fmla="*/ 579950 h 579950"/>
                <a:gd name="connsiteX3" fmla="*/ 405610 w 2458562"/>
                <a:gd name="connsiteY3" fmla="*/ 569277 h 579950"/>
                <a:gd name="connsiteX4" fmla="*/ 647552 w 2458562"/>
                <a:gd name="connsiteY4" fmla="*/ 505233 h 579950"/>
                <a:gd name="connsiteX5" fmla="*/ 786313 w 2458562"/>
                <a:gd name="connsiteY5" fmla="*/ 473211 h 579950"/>
                <a:gd name="connsiteX6" fmla="*/ 1042488 w 2458562"/>
                <a:gd name="connsiteY6" fmla="*/ 142319 h 579950"/>
                <a:gd name="connsiteX7" fmla="*/ 1134995 w 2458562"/>
                <a:gd name="connsiteY7" fmla="*/ 64044 h 579950"/>
                <a:gd name="connsiteX8" fmla="*/ 1558394 w 2458562"/>
                <a:gd name="connsiteY8" fmla="*/ 0 h 579950"/>
                <a:gd name="connsiteX9" fmla="*/ 2248642 w 2458562"/>
                <a:gd name="connsiteY9" fmla="*/ 277522 h 579950"/>
                <a:gd name="connsiteX10" fmla="*/ 2337591 w 2458562"/>
                <a:gd name="connsiteY10" fmla="*/ 302428 h 579950"/>
                <a:gd name="connsiteX11" fmla="*/ 2458562 w 2458562"/>
                <a:gd name="connsiteY11" fmla="*/ 384262 h 57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8562" h="579950">
                  <a:moveTo>
                    <a:pt x="0" y="494559"/>
                  </a:moveTo>
                  <a:lnTo>
                    <a:pt x="120972" y="555045"/>
                  </a:lnTo>
                  <a:lnTo>
                    <a:pt x="270407" y="579950"/>
                  </a:lnTo>
                  <a:lnTo>
                    <a:pt x="405610" y="569277"/>
                  </a:lnTo>
                  <a:lnTo>
                    <a:pt x="647552" y="505233"/>
                  </a:lnTo>
                  <a:lnTo>
                    <a:pt x="786313" y="473211"/>
                  </a:lnTo>
                  <a:lnTo>
                    <a:pt x="1042488" y="142319"/>
                  </a:lnTo>
                  <a:lnTo>
                    <a:pt x="1134995" y="64044"/>
                  </a:lnTo>
                  <a:lnTo>
                    <a:pt x="1558394" y="0"/>
                  </a:lnTo>
                  <a:lnTo>
                    <a:pt x="2248642" y="277522"/>
                  </a:lnTo>
                  <a:lnTo>
                    <a:pt x="2337591" y="302428"/>
                  </a:lnTo>
                  <a:lnTo>
                    <a:pt x="2458562" y="384262"/>
                  </a:lnTo>
                </a:path>
              </a:pathLst>
            </a:custGeom>
            <a:ln w="190500">
              <a:solidFill>
                <a:srgbClr val="92D050">
                  <a:alpha val="6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2611555" y="2287779"/>
              <a:ext cx="4376311" cy="2280663"/>
              <a:chOff x="2611555" y="2287779"/>
              <a:chExt cx="4376311" cy="2280663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2611555" y="3664716"/>
                <a:ext cx="829008" cy="110297"/>
              </a:xfrm>
              <a:custGeom>
                <a:avLst/>
                <a:gdLst>
                  <a:gd name="connsiteX0" fmla="*/ 0 w 829008"/>
                  <a:gd name="connsiteY0" fmla="*/ 110297 h 110297"/>
                  <a:gd name="connsiteX1" fmla="*/ 64043 w 829008"/>
                  <a:gd name="connsiteY1" fmla="*/ 81833 h 110297"/>
                  <a:gd name="connsiteX2" fmla="*/ 416283 w 829008"/>
                  <a:gd name="connsiteY2" fmla="*/ 64044 h 110297"/>
                  <a:gd name="connsiteX3" fmla="*/ 661784 w 829008"/>
                  <a:gd name="connsiteY3" fmla="*/ 49812 h 110297"/>
                  <a:gd name="connsiteX4" fmla="*/ 829008 w 829008"/>
                  <a:gd name="connsiteY4" fmla="*/ 0 h 110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9008" h="110297">
                    <a:moveTo>
                      <a:pt x="0" y="110297"/>
                    </a:moveTo>
                    <a:lnTo>
                      <a:pt x="64043" y="81833"/>
                    </a:lnTo>
                    <a:lnTo>
                      <a:pt x="416283" y="64044"/>
                    </a:lnTo>
                    <a:lnTo>
                      <a:pt x="661784" y="49812"/>
                    </a:lnTo>
                    <a:lnTo>
                      <a:pt x="829008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440563" y="3163041"/>
                <a:ext cx="2458562" cy="579950"/>
              </a:xfrm>
              <a:custGeom>
                <a:avLst/>
                <a:gdLst>
                  <a:gd name="connsiteX0" fmla="*/ 0 w 2458562"/>
                  <a:gd name="connsiteY0" fmla="*/ 494559 h 579950"/>
                  <a:gd name="connsiteX1" fmla="*/ 120972 w 2458562"/>
                  <a:gd name="connsiteY1" fmla="*/ 555045 h 579950"/>
                  <a:gd name="connsiteX2" fmla="*/ 270407 w 2458562"/>
                  <a:gd name="connsiteY2" fmla="*/ 579950 h 579950"/>
                  <a:gd name="connsiteX3" fmla="*/ 405610 w 2458562"/>
                  <a:gd name="connsiteY3" fmla="*/ 569277 h 579950"/>
                  <a:gd name="connsiteX4" fmla="*/ 647552 w 2458562"/>
                  <a:gd name="connsiteY4" fmla="*/ 505233 h 579950"/>
                  <a:gd name="connsiteX5" fmla="*/ 786313 w 2458562"/>
                  <a:gd name="connsiteY5" fmla="*/ 473211 h 579950"/>
                  <a:gd name="connsiteX6" fmla="*/ 1042488 w 2458562"/>
                  <a:gd name="connsiteY6" fmla="*/ 142319 h 579950"/>
                  <a:gd name="connsiteX7" fmla="*/ 1134995 w 2458562"/>
                  <a:gd name="connsiteY7" fmla="*/ 64044 h 579950"/>
                  <a:gd name="connsiteX8" fmla="*/ 1558394 w 2458562"/>
                  <a:gd name="connsiteY8" fmla="*/ 0 h 579950"/>
                  <a:gd name="connsiteX9" fmla="*/ 2248642 w 2458562"/>
                  <a:gd name="connsiteY9" fmla="*/ 277522 h 579950"/>
                  <a:gd name="connsiteX10" fmla="*/ 2337591 w 2458562"/>
                  <a:gd name="connsiteY10" fmla="*/ 302428 h 579950"/>
                  <a:gd name="connsiteX11" fmla="*/ 2458562 w 2458562"/>
                  <a:gd name="connsiteY11" fmla="*/ 384262 h 57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8562" h="579950">
                    <a:moveTo>
                      <a:pt x="0" y="494559"/>
                    </a:moveTo>
                    <a:lnTo>
                      <a:pt x="120972" y="555045"/>
                    </a:lnTo>
                    <a:lnTo>
                      <a:pt x="270407" y="579950"/>
                    </a:lnTo>
                    <a:lnTo>
                      <a:pt x="405610" y="569277"/>
                    </a:lnTo>
                    <a:lnTo>
                      <a:pt x="647552" y="505233"/>
                    </a:lnTo>
                    <a:lnTo>
                      <a:pt x="786313" y="473211"/>
                    </a:lnTo>
                    <a:lnTo>
                      <a:pt x="1042488" y="142319"/>
                    </a:lnTo>
                    <a:lnTo>
                      <a:pt x="1134995" y="64044"/>
                    </a:lnTo>
                    <a:lnTo>
                      <a:pt x="1558394" y="0"/>
                    </a:lnTo>
                    <a:lnTo>
                      <a:pt x="2248642" y="277522"/>
                    </a:lnTo>
                    <a:lnTo>
                      <a:pt x="2337591" y="302428"/>
                    </a:lnTo>
                    <a:lnTo>
                      <a:pt x="2458562" y="384262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895567" y="3344498"/>
                <a:ext cx="1092299" cy="199247"/>
              </a:xfrm>
              <a:custGeom>
                <a:avLst/>
                <a:gdLst>
                  <a:gd name="connsiteX0" fmla="*/ 0 w 1092299"/>
                  <a:gd name="connsiteY0" fmla="*/ 199247 h 199247"/>
                  <a:gd name="connsiteX1" fmla="*/ 131645 w 1092299"/>
                  <a:gd name="connsiteY1" fmla="*/ 160109 h 199247"/>
                  <a:gd name="connsiteX2" fmla="*/ 469653 w 1092299"/>
                  <a:gd name="connsiteY2" fmla="*/ 138761 h 199247"/>
                  <a:gd name="connsiteX3" fmla="*/ 999792 w 1092299"/>
                  <a:gd name="connsiteY3" fmla="*/ 88949 h 199247"/>
                  <a:gd name="connsiteX4" fmla="*/ 1092299 w 1092299"/>
                  <a:gd name="connsiteY4" fmla="*/ 0 h 1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299" h="199247">
                    <a:moveTo>
                      <a:pt x="0" y="199247"/>
                    </a:moveTo>
                    <a:lnTo>
                      <a:pt x="131645" y="160109"/>
                    </a:lnTo>
                    <a:lnTo>
                      <a:pt x="469653" y="138761"/>
                    </a:lnTo>
                    <a:lnTo>
                      <a:pt x="999792" y="88949"/>
                    </a:lnTo>
                    <a:lnTo>
                      <a:pt x="1092299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6212228" y="2291337"/>
                <a:ext cx="210358" cy="1206154"/>
              </a:xfrm>
              <a:custGeom>
                <a:avLst/>
                <a:gdLst>
                  <a:gd name="connsiteX0" fmla="*/ 0 w 174341"/>
                  <a:gd name="connsiteY0" fmla="*/ 611972 h 611972"/>
                  <a:gd name="connsiteX1" fmla="*/ 174341 w 174341"/>
                  <a:gd name="connsiteY1" fmla="*/ 0 h 611972"/>
                  <a:gd name="connsiteX0" fmla="*/ 0 w 10674"/>
                  <a:gd name="connsiteY0" fmla="*/ 1206154 h 1206154"/>
                  <a:gd name="connsiteX1" fmla="*/ 10674 w 10674"/>
                  <a:gd name="connsiteY1" fmla="*/ 0 h 1206154"/>
                  <a:gd name="connsiteX0" fmla="*/ 0 w 209921"/>
                  <a:gd name="connsiteY0" fmla="*/ 1206154 h 1206154"/>
                  <a:gd name="connsiteX1" fmla="*/ 209921 w 209921"/>
                  <a:gd name="connsiteY1" fmla="*/ 398493 h 1206154"/>
                  <a:gd name="connsiteX2" fmla="*/ 10674 w 209921"/>
                  <a:gd name="connsiteY2" fmla="*/ 0 h 1206154"/>
                  <a:gd name="connsiteX0" fmla="*/ 0 w 210358"/>
                  <a:gd name="connsiteY0" fmla="*/ 1206154 h 1206154"/>
                  <a:gd name="connsiteX1" fmla="*/ 71160 w 210358"/>
                  <a:gd name="connsiteY1" fmla="*/ 964212 h 1206154"/>
                  <a:gd name="connsiteX2" fmla="*/ 209921 w 210358"/>
                  <a:gd name="connsiteY2" fmla="*/ 398493 h 1206154"/>
                  <a:gd name="connsiteX3" fmla="*/ 10674 w 210358"/>
                  <a:gd name="connsiteY3" fmla="*/ 0 h 120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58" h="1206154">
                    <a:moveTo>
                      <a:pt x="0" y="1206154"/>
                    </a:moveTo>
                    <a:cubicBezTo>
                      <a:pt x="10081" y="1159307"/>
                      <a:pt x="36173" y="1098822"/>
                      <a:pt x="71160" y="964212"/>
                    </a:cubicBezTo>
                    <a:cubicBezTo>
                      <a:pt x="106147" y="829602"/>
                      <a:pt x="218223" y="552672"/>
                      <a:pt x="209921" y="398493"/>
                    </a:cubicBezTo>
                    <a:lnTo>
                      <a:pt x="10674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678531" y="3536629"/>
                <a:ext cx="213478" cy="1003349"/>
              </a:xfrm>
              <a:custGeom>
                <a:avLst/>
                <a:gdLst>
                  <a:gd name="connsiteX0" fmla="*/ 213478 w 213478"/>
                  <a:gd name="connsiteY0" fmla="*/ 0 h 1003349"/>
                  <a:gd name="connsiteX1" fmla="*/ 206362 w 213478"/>
                  <a:gd name="connsiteY1" fmla="*/ 53369 h 1003349"/>
                  <a:gd name="connsiteX2" fmla="*/ 92507 w 213478"/>
                  <a:gd name="connsiteY2" fmla="*/ 220594 h 1003349"/>
                  <a:gd name="connsiteX3" fmla="*/ 3558 w 213478"/>
                  <a:gd name="connsiteY3" fmla="*/ 338008 h 1003349"/>
                  <a:gd name="connsiteX4" fmla="*/ 0 w 213478"/>
                  <a:gd name="connsiteY4" fmla="*/ 412725 h 1003349"/>
                  <a:gd name="connsiteX5" fmla="*/ 32022 w 213478"/>
                  <a:gd name="connsiteY5" fmla="*/ 498117 h 1003349"/>
                  <a:gd name="connsiteX6" fmla="*/ 113855 w 213478"/>
                  <a:gd name="connsiteY6" fmla="*/ 722269 h 1003349"/>
                  <a:gd name="connsiteX7" fmla="*/ 113855 w 213478"/>
                  <a:gd name="connsiteY7" fmla="*/ 1003349 h 10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78" h="1003349">
                    <a:moveTo>
                      <a:pt x="213478" y="0"/>
                    </a:moveTo>
                    <a:lnTo>
                      <a:pt x="206362" y="53369"/>
                    </a:lnTo>
                    <a:lnTo>
                      <a:pt x="92507" y="220594"/>
                    </a:lnTo>
                    <a:lnTo>
                      <a:pt x="3558" y="338008"/>
                    </a:lnTo>
                    <a:lnTo>
                      <a:pt x="0" y="412725"/>
                    </a:lnTo>
                    <a:lnTo>
                      <a:pt x="32022" y="498117"/>
                    </a:lnTo>
                    <a:lnTo>
                      <a:pt x="113855" y="722269"/>
                    </a:lnTo>
                    <a:lnTo>
                      <a:pt x="113855" y="1003349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842615" y="3732318"/>
                <a:ext cx="480327" cy="836124"/>
              </a:xfrm>
              <a:custGeom>
                <a:avLst/>
                <a:gdLst>
                  <a:gd name="connsiteX0" fmla="*/ 0 w 480327"/>
                  <a:gd name="connsiteY0" fmla="*/ 0 h 836124"/>
                  <a:gd name="connsiteX1" fmla="*/ 39138 w 480327"/>
                  <a:gd name="connsiteY1" fmla="*/ 167224 h 836124"/>
                  <a:gd name="connsiteX2" fmla="*/ 117413 w 480327"/>
                  <a:gd name="connsiteY2" fmla="*/ 345123 h 836124"/>
                  <a:gd name="connsiteX3" fmla="*/ 227710 w 480327"/>
                  <a:gd name="connsiteY3" fmla="*/ 508790 h 836124"/>
                  <a:gd name="connsiteX4" fmla="*/ 352239 w 480327"/>
                  <a:gd name="connsiteY4" fmla="*/ 579950 h 836124"/>
                  <a:gd name="connsiteX5" fmla="*/ 480327 w 480327"/>
                  <a:gd name="connsiteY5" fmla="*/ 836124 h 83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327" h="836124">
                    <a:moveTo>
                      <a:pt x="0" y="0"/>
                    </a:moveTo>
                    <a:lnTo>
                      <a:pt x="39138" y="167224"/>
                    </a:lnTo>
                    <a:lnTo>
                      <a:pt x="117413" y="345123"/>
                    </a:lnTo>
                    <a:lnTo>
                      <a:pt x="227710" y="508790"/>
                    </a:lnTo>
                    <a:lnTo>
                      <a:pt x="352239" y="579950"/>
                    </a:lnTo>
                    <a:lnTo>
                      <a:pt x="480327" y="836124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2632903" y="3728760"/>
                <a:ext cx="398493" cy="832566"/>
              </a:xfrm>
              <a:custGeom>
                <a:avLst/>
                <a:gdLst>
                  <a:gd name="connsiteX0" fmla="*/ 394935 w 398493"/>
                  <a:gd name="connsiteY0" fmla="*/ 0 h 832566"/>
                  <a:gd name="connsiteX1" fmla="*/ 398493 w 398493"/>
                  <a:gd name="connsiteY1" fmla="*/ 145877 h 832566"/>
                  <a:gd name="connsiteX2" fmla="*/ 305986 w 398493"/>
                  <a:gd name="connsiteY2" fmla="*/ 231268 h 832566"/>
                  <a:gd name="connsiteX3" fmla="*/ 220594 w 398493"/>
                  <a:gd name="connsiteY3" fmla="*/ 284638 h 832566"/>
                  <a:gd name="connsiteX4" fmla="*/ 131645 w 398493"/>
                  <a:gd name="connsiteY4" fmla="*/ 313101 h 832566"/>
                  <a:gd name="connsiteX5" fmla="*/ 0 w 398493"/>
                  <a:gd name="connsiteY5" fmla="*/ 469652 h 832566"/>
                  <a:gd name="connsiteX6" fmla="*/ 28464 w 398493"/>
                  <a:gd name="connsiteY6" fmla="*/ 697363 h 832566"/>
                  <a:gd name="connsiteX7" fmla="*/ 21348 w 398493"/>
                  <a:gd name="connsiteY7" fmla="*/ 832566 h 8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493" h="832566">
                    <a:moveTo>
                      <a:pt x="394935" y="0"/>
                    </a:moveTo>
                    <a:lnTo>
                      <a:pt x="398493" y="145877"/>
                    </a:lnTo>
                    <a:lnTo>
                      <a:pt x="305986" y="231268"/>
                    </a:lnTo>
                    <a:lnTo>
                      <a:pt x="220594" y="284638"/>
                    </a:lnTo>
                    <a:lnTo>
                      <a:pt x="131645" y="313101"/>
                    </a:lnTo>
                    <a:lnTo>
                      <a:pt x="0" y="469652"/>
                    </a:lnTo>
                    <a:lnTo>
                      <a:pt x="28464" y="697363"/>
                    </a:lnTo>
                    <a:lnTo>
                      <a:pt x="21348" y="832566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675598" y="2287779"/>
                <a:ext cx="761407" cy="1376937"/>
              </a:xfrm>
              <a:custGeom>
                <a:avLst/>
                <a:gdLst>
                  <a:gd name="connsiteX0" fmla="*/ 761407 w 761407"/>
                  <a:gd name="connsiteY0" fmla="*/ 1376937 h 1376937"/>
                  <a:gd name="connsiteX1" fmla="*/ 594183 w 761407"/>
                  <a:gd name="connsiteY1" fmla="*/ 903726 h 1376937"/>
                  <a:gd name="connsiteX2" fmla="*/ 519465 w 761407"/>
                  <a:gd name="connsiteY2" fmla="*/ 750733 h 1376937"/>
                  <a:gd name="connsiteX3" fmla="*/ 444748 w 761407"/>
                  <a:gd name="connsiteY3" fmla="*/ 686689 h 1376937"/>
                  <a:gd name="connsiteX4" fmla="*/ 316660 w 761407"/>
                  <a:gd name="connsiteY4" fmla="*/ 466095 h 1376937"/>
                  <a:gd name="connsiteX5" fmla="*/ 241943 w 761407"/>
                  <a:gd name="connsiteY5" fmla="*/ 405609 h 1376937"/>
                  <a:gd name="connsiteX6" fmla="*/ 0 w 761407"/>
                  <a:gd name="connsiteY6" fmla="*/ 305986 h 1376937"/>
                  <a:gd name="connsiteX7" fmla="*/ 10674 w 761407"/>
                  <a:gd name="connsiteY7" fmla="*/ 0 h 137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407" h="1376937">
                    <a:moveTo>
                      <a:pt x="761407" y="1376937"/>
                    </a:moveTo>
                    <a:lnTo>
                      <a:pt x="594183" y="903726"/>
                    </a:lnTo>
                    <a:lnTo>
                      <a:pt x="519465" y="750733"/>
                    </a:lnTo>
                    <a:lnTo>
                      <a:pt x="444748" y="686689"/>
                    </a:lnTo>
                    <a:lnTo>
                      <a:pt x="316660" y="466095"/>
                    </a:lnTo>
                    <a:lnTo>
                      <a:pt x="241943" y="405609"/>
                    </a:lnTo>
                    <a:lnTo>
                      <a:pt x="0" y="305986"/>
                    </a:lnTo>
                    <a:lnTo>
                      <a:pt x="10674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2611555" y="2287779"/>
              <a:ext cx="4376311" cy="2280663"/>
              <a:chOff x="2611555" y="2287779"/>
              <a:chExt cx="4376311" cy="2280663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6212228" y="2291337"/>
                <a:ext cx="210358" cy="1206154"/>
              </a:xfrm>
              <a:custGeom>
                <a:avLst/>
                <a:gdLst>
                  <a:gd name="connsiteX0" fmla="*/ 0 w 174341"/>
                  <a:gd name="connsiteY0" fmla="*/ 611972 h 611972"/>
                  <a:gd name="connsiteX1" fmla="*/ 174341 w 174341"/>
                  <a:gd name="connsiteY1" fmla="*/ 0 h 611972"/>
                  <a:gd name="connsiteX0" fmla="*/ 0 w 10674"/>
                  <a:gd name="connsiteY0" fmla="*/ 1206154 h 1206154"/>
                  <a:gd name="connsiteX1" fmla="*/ 10674 w 10674"/>
                  <a:gd name="connsiteY1" fmla="*/ 0 h 1206154"/>
                  <a:gd name="connsiteX0" fmla="*/ 0 w 209921"/>
                  <a:gd name="connsiteY0" fmla="*/ 1206154 h 1206154"/>
                  <a:gd name="connsiteX1" fmla="*/ 209921 w 209921"/>
                  <a:gd name="connsiteY1" fmla="*/ 398493 h 1206154"/>
                  <a:gd name="connsiteX2" fmla="*/ 10674 w 209921"/>
                  <a:gd name="connsiteY2" fmla="*/ 0 h 1206154"/>
                  <a:gd name="connsiteX0" fmla="*/ 0 w 210358"/>
                  <a:gd name="connsiteY0" fmla="*/ 1206154 h 1206154"/>
                  <a:gd name="connsiteX1" fmla="*/ 71160 w 210358"/>
                  <a:gd name="connsiteY1" fmla="*/ 964212 h 1206154"/>
                  <a:gd name="connsiteX2" fmla="*/ 209921 w 210358"/>
                  <a:gd name="connsiteY2" fmla="*/ 398493 h 1206154"/>
                  <a:gd name="connsiteX3" fmla="*/ 10674 w 210358"/>
                  <a:gd name="connsiteY3" fmla="*/ 0 h 120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58" h="1206154">
                    <a:moveTo>
                      <a:pt x="0" y="1206154"/>
                    </a:moveTo>
                    <a:cubicBezTo>
                      <a:pt x="10081" y="1159307"/>
                      <a:pt x="36173" y="1098822"/>
                      <a:pt x="71160" y="964212"/>
                    </a:cubicBezTo>
                    <a:cubicBezTo>
                      <a:pt x="106147" y="829602"/>
                      <a:pt x="218223" y="552672"/>
                      <a:pt x="209921" y="398493"/>
                    </a:cubicBezTo>
                    <a:lnTo>
                      <a:pt x="10674" y="0"/>
                    </a:ln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678531" y="3536629"/>
                <a:ext cx="213478" cy="1003349"/>
              </a:xfrm>
              <a:custGeom>
                <a:avLst/>
                <a:gdLst>
                  <a:gd name="connsiteX0" fmla="*/ 213478 w 213478"/>
                  <a:gd name="connsiteY0" fmla="*/ 0 h 1003349"/>
                  <a:gd name="connsiteX1" fmla="*/ 206362 w 213478"/>
                  <a:gd name="connsiteY1" fmla="*/ 53369 h 1003349"/>
                  <a:gd name="connsiteX2" fmla="*/ 92507 w 213478"/>
                  <a:gd name="connsiteY2" fmla="*/ 220594 h 1003349"/>
                  <a:gd name="connsiteX3" fmla="*/ 3558 w 213478"/>
                  <a:gd name="connsiteY3" fmla="*/ 338008 h 1003349"/>
                  <a:gd name="connsiteX4" fmla="*/ 0 w 213478"/>
                  <a:gd name="connsiteY4" fmla="*/ 412725 h 1003349"/>
                  <a:gd name="connsiteX5" fmla="*/ 32022 w 213478"/>
                  <a:gd name="connsiteY5" fmla="*/ 498117 h 1003349"/>
                  <a:gd name="connsiteX6" fmla="*/ 113855 w 213478"/>
                  <a:gd name="connsiteY6" fmla="*/ 722269 h 1003349"/>
                  <a:gd name="connsiteX7" fmla="*/ 113855 w 213478"/>
                  <a:gd name="connsiteY7" fmla="*/ 1003349 h 10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78" h="1003349">
                    <a:moveTo>
                      <a:pt x="213478" y="0"/>
                    </a:moveTo>
                    <a:lnTo>
                      <a:pt x="206362" y="53369"/>
                    </a:lnTo>
                    <a:lnTo>
                      <a:pt x="92507" y="220594"/>
                    </a:lnTo>
                    <a:lnTo>
                      <a:pt x="3558" y="338008"/>
                    </a:lnTo>
                    <a:lnTo>
                      <a:pt x="0" y="412725"/>
                    </a:lnTo>
                    <a:lnTo>
                      <a:pt x="32022" y="498117"/>
                    </a:lnTo>
                    <a:lnTo>
                      <a:pt x="113855" y="722269"/>
                    </a:lnTo>
                    <a:lnTo>
                      <a:pt x="113855" y="1003349"/>
                    </a:ln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842615" y="3732318"/>
                <a:ext cx="480327" cy="836124"/>
              </a:xfrm>
              <a:custGeom>
                <a:avLst/>
                <a:gdLst>
                  <a:gd name="connsiteX0" fmla="*/ 0 w 480327"/>
                  <a:gd name="connsiteY0" fmla="*/ 0 h 836124"/>
                  <a:gd name="connsiteX1" fmla="*/ 39138 w 480327"/>
                  <a:gd name="connsiteY1" fmla="*/ 167224 h 836124"/>
                  <a:gd name="connsiteX2" fmla="*/ 117413 w 480327"/>
                  <a:gd name="connsiteY2" fmla="*/ 345123 h 836124"/>
                  <a:gd name="connsiteX3" fmla="*/ 227710 w 480327"/>
                  <a:gd name="connsiteY3" fmla="*/ 508790 h 836124"/>
                  <a:gd name="connsiteX4" fmla="*/ 352239 w 480327"/>
                  <a:gd name="connsiteY4" fmla="*/ 579950 h 836124"/>
                  <a:gd name="connsiteX5" fmla="*/ 480327 w 480327"/>
                  <a:gd name="connsiteY5" fmla="*/ 836124 h 83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327" h="836124">
                    <a:moveTo>
                      <a:pt x="0" y="0"/>
                    </a:moveTo>
                    <a:lnTo>
                      <a:pt x="39138" y="167224"/>
                    </a:lnTo>
                    <a:lnTo>
                      <a:pt x="117413" y="345123"/>
                    </a:lnTo>
                    <a:lnTo>
                      <a:pt x="227710" y="508790"/>
                    </a:lnTo>
                    <a:lnTo>
                      <a:pt x="352239" y="579950"/>
                    </a:lnTo>
                    <a:lnTo>
                      <a:pt x="480327" y="836124"/>
                    </a:ln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632903" y="3728760"/>
                <a:ext cx="398493" cy="832566"/>
              </a:xfrm>
              <a:custGeom>
                <a:avLst/>
                <a:gdLst>
                  <a:gd name="connsiteX0" fmla="*/ 394935 w 398493"/>
                  <a:gd name="connsiteY0" fmla="*/ 0 h 832566"/>
                  <a:gd name="connsiteX1" fmla="*/ 398493 w 398493"/>
                  <a:gd name="connsiteY1" fmla="*/ 145877 h 832566"/>
                  <a:gd name="connsiteX2" fmla="*/ 305986 w 398493"/>
                  <a:gd name="connsiteY2" fmla="*/ 231268 h 832566"/>
                  <a:gd name="connsiteX3" fmla="*/ 220594 w 398493"/>
                  <a:gd name="connsiteY3" fmla="*/ 284638 h 832566"/>
                  <a:gd name="connsiteX4" fmla="*/ 131645 w 398493"/>
                  <a:gd name="connsiteY4" fmla="*/ 313101 h 832566"/>
                  <a:gd name="connsiteX5" fmla="*/ 0 w 398493"/>
                  <a:gd name="connsiteY5" fmla="*/ 469652 h 832566"/>
                  <a:gd name="connsiteX6" fmla="*/ 28464 w 398493"/>
                  <a:gd name="connsiteY6" fmla="*/ 697363 h 832566"/>
                  <a:gd name="connsiteX7" fmla="*/ 21348 w 398493"/>
                  <a:gd name="connsiteY7" fmla="*/ 832566 h 83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493" h="832566">
                    <a:moveTo>
                      <a:pt x="394935" y="0"/>
                    </a:moveTo>
                    <a:lnTo>
                      <a:pt x="398493" y="145877"/>
                    </a:lnTo>
                    <a:lnTo>
                      <a:pt x="305986" y="231268"/>
                    </a:lnTo>
                    <a:lnTo>
                      <a:pt x="220594" y="284638"/>
                    </a:lnTo>
                    <a:lnTo>
                      <a:pt x="131645" y="313101"/>
                    </a:lnTo>
                    <a:lnTo>
                      <a:pt x="0" y="469652"/>
                    </a:lnTo>
                    <a:lnTo>
                      <a:pt x="28464" y="697363"/>
                    </a:lnTo>
                    <a:lnTo>
                      <a:pt x="21348" y="832566"/>
                    </a:lnTo>
                  </a:path>
                </a:pathLst>
              </a:cu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675598" y="2287779"/>
                <a:ext cx="761407" cy="1376937"/>
              </a:xfrm>
              <a:custGeom>
                <a:avLst/>
                <a:gdLst>
                  <a:gd name="connsiteX0" fmla="*/ 761407 w 761407"/>
                  <a:gd name="connsiteY0" fmla="*/ 1376937 h 1376937"/>
                  <a:gd name="connsiteX1" fmla="*/ 594183 w 761407"/>
                  <a:gd name="connsiteY1" fmla="*/ 903726 h 1376937"/>
                  <a:gd name="connsiteX2" fmla="*/ 519465 w 761407"/>
                  <a:gd name="connsiteY2" fmla="*/ 750733 h 1376937"/>
                  <a:gd name="connsiteX3" fmla="*/ 444748 w 761407"/>
                  <a:gd name="connsiteY3" fmla="*/ 686689 h 1376937"/>
                  <a:gd name="connsiteX4" fmla="*/ 316660 w 761407"/>
                  <a:gd name="connsiteY4" fmla="*/ 466095 h 1376937"/>
                  <a:gd name="connsiteX5" fmla="*/ 241943 w 761407"/>
                  <a:gd name="connsiteY5" fmla="*/ 405609 h 1376937"/>
                  <a:gd name="connsiteX6" fmla="*/ 0 w 761407"/>
                  <a:gd name="connsiteY6" fmla="*/ 305986 h 1376937"/>
                  <a:gd name="connsiteX7" fmla="*/ 10674 w 761407"/>
                  <a:gd name="connsiteY7" fmla="*/ 0 h 137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407" h="1376937">
                    <a:moveTo>
                      <a:pt x="761407" y="1376937"/>
                    </a:moveTo>
                    <a:lnTo>
                      <a:pt x="594183" y="903726"/>
                    </a:lnTo>
                    <a:lnTo>
                      <a:pt x="519465" y="750733"/>
                    </a:lnTo>
                    <a:lnTo>
                      <a:pt x="444748" y="686689"/>
                    </a:lnTo>
                    <a:lnTo>
                      <a:pt x="316660" y="466095"/>
                    </a:lnTo>
                    <a:lnTo>
                      <a:pt x="241943" y="405609"/>
                    </a:lnTo>
                    <a:lnTo>
                      <a:pt x="0" y="305986"/>
                    </a:lnTo>
                    <a:lnTo>
                      <a:pt x="10674" y="0"/>
                    </a:ln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895567" y="3344498"/>
                <a:ext cx="1092299" cy="199247"/>
              </a:xfrm>
              <a:custGeom>
                <a:avLst/>
                <a:gdLst>
                  <a:gd name="connsiteX0" fmla="*/ 0 w 1092299"/>
                  <a:gd name="connsiteY0" fmla="*/ 199247 h 199247"/>
                  <a:gd name="connsiteX1" fmla="*/ 131645 w 1092299"/>
                  <a:gd name="connsiteY1" fmla="*/ 160109 h 199247"/>
                  <a:gd name="connsiteX2" fmla="*/ 469653 w 1092299"/>
                  <a:gd name="connsiteY2" fmla="*/ 138761 h 199247"/>
                  <a:gd name="connsiteX3" fmla="*/ 999792 w 1092299"/>
                  <a:gd name="connsiteY3" fmla="*/ 88949 h 199247"/>
                  <a:gd name="connsiteX4" fmla="*/ 1092299 w 1092299"/>
                  <a:gd name="connsiteY4" fmla="*/ 0 h 1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299" h="199247">
                    <a:moveTo>
                      <a:pt x="0" y="199247"/>
                    </a:moveTo>
                    <a:lnTo>
                      <a:pt x="131645" y="160109"/>
                    </a:lnTo>
                    <a:lnTo>
                      <a:pt x="469653" y="138761"/>
                    </a:lnTo>
                    <a:lnTo>
                      <a:pt x="999792" y="88949"/>
                    </a:lnTo>
                    <a:lnTo>
                      <a:pt x="1092299" y="0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3440563" y="3163041"/>
                <a:ext cx="2458562" cy="579950"/>
              </a:xfrm>
              <a:custGeom>
                <a:avLst/>
                <a:gdLst>
                  <a:gd name="connsiteX0" fmla="*/ 0 w 2458562"/>
                  <a:gd name="connsiteY0" fmla="*/ 494559 h 579950"/>
                  <a:gd name="connsiteX1" fmla="*/ 120972 w 2458562"/>
                  <a:gd name="connsiteY1" fmla="*/ 555045 h 579950"/>
                  <a:gd name="connsiteX2" fmla="*/ 270407 w 2458562"/>
                  <a:gd name="connsiteY2" fmla="*/ 579950 h 579950"/>
                  <a:gd name="connsiteX3" fmla="*/ 405610 w 2458562"/>
                  <a:gd name="connsiteY3" fmla="*/ 569277 h 579950"/>
                  <a:gd name="connsiteX4" fmla="*/ 647552 w 2458562"/>
                  <a:gd name="connsiteY4" fmla="*/ 505233 h 579950"/>
                  <a:gd name="connsiteX5" fmla="*/ 786313 w 2458562"/>
                  <a:gd name="connsiteY5" fmla="*/ 473211 h 579950"/>
                  <a:gd name="connsiteX6" fmla="*/ 1042488 w 2458562"/>
                  <a:gd name="connsiteY6" fmla="*/ 142319 h 579950"/>
                  <a:gd name="connsiteX7" fmla="*/ 1134995 w 2458562"/>
                  <a:gd name="connsiteY7" fmla="*/ 64044 h 579950"/>
                  <a:gd name="connsiteX8" fmla="*/ 1558394 w 2458562"/>
                  <a:gd name="connsiteY8" fmla="*/ 0 h 579950"/>
                  <a:gd name="connsiteX9" fmla="*/ 2248642 w 2458562"/>
                  <a:gd name="connsiteY9" fmla="*/ 277522 h 579950"/>
                  <a:gd name="connsiteX10" fmla="*/ 2337591 w 2458562"/>
                  <a:gd name="connsiteY10" fmla="*/ 302428 h 579950"/>
                  <a:gd name="connsiteX11" fmla="*/ 2458562 w 2458562"/>
                  <a:gd name="connsiteY11" fmla="*/ 384262 h 57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8562" h="579950">
                    <a:moveTo>
                      <a:pt x="0" y="494559"/>
                    </a:moveTo>
                    <a:lnTo>
                      <a:pt x="120972" y="555045"/>
                    </a:lnTo>
                    <a:lnTo>
                      <a:pt x="270407" y="579950"/>
                    </a:lnTo>
                    <a:lnTo>
                      <a:pt x="405610" y="569277"/>
                    </a:lnTo>
                    <a:lnTo>
                      <a:pt x="647552" y="505233"/>
                    </a:lnTo>
                    <a:lnTo>
                      <a:pt x="786313" y="473211"/>
                    </a:lnTo>
                    <a:lnTo>
                      <a:pt x="1042488" y="142319"/>
                    </a:lnTo>
                    <a:lnTo>
                      <a:pt x="1134995" y="64044"/>
                    </a:lnTo>
                    <a:lnTo>
                      <a:pt x="1558394" y="0"/>
                    </a:lnTo>
                    <a:lnTo>
                      <a:pt x="2248642" y="277522"/>
                    </a:lnTo>
                    <a:lnTo>
                      <a:pt x="2337591" y="302428"/>
                    </a:lnTo>
                    <a:lnTo>
                      <a:pt x="2458562" y="384262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611555" y="3664716"/>
                <a:ext cx="829008" cy="110297"/>
              </a:xfrm>
              <a:custGeom>
                <a:avLst/>
                <a:gdLst>
                  <a:gd name="connsiteX0" fmla="*/ 0 w 829008"/>
                  <a:gd name="connsiteY0" fmla="*/ 110297 h 110297"/>
                  <a:gd name="connsiteX1" fmla="*/ 64043 w 829008"/>
                  <a:gd name="connsiteY1" fmla="*/ 81833 h 110297"/>
                  <a:gd name="connsiteX2" fmla="*/ 416283 w 829008"/>
                  <a:gd name="connsiteY2" fmla="*/ 64044 h 110297"/>
                  <a:gd name="connsiteX3" fmla="*/ 661784 w 829008"/>
                  <a:gd name="connsiteY3" fmla="*/ 49812 h 110297"/>
                  <a:gd name="connsiteX4" fmla="*/ 829008 w 829008"/>
                  <a:gd name="connsiteY4" fmla="*/ 0 h 110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9008" h="110297">
                    <a:moveTo>
                      <a:pt x="0" y="110297"/>
                    </a:moveTo>
                    <a:lnTo>
                      <a:pt x="64043" y="81833"/>
                    </a:lnTo>
                    <a:lnTo>
                      <a:pt x="416283" y="64044"/>
                    </a:lnTo>
                    <a:lnTo>
                      <a:pt x="661784" y="49812"/>
                    </a:lnTo>
                    <a:lnTo>
                      <a:pt x="829008" y="0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"/>
            <p:cNvGrpSpPr/>
            <p:nvPr/>
          </p:nvGrpSpPr>
          <p:grpSpPr>
            <a:xfrm>
              <a:off x="4578214" y="3069371"/>
              <a:ext cx="303288" cy="264985"/>
              <a:chOff x="7136479" y="3069372"/>
              <a:chExt cx="303288" cy="264985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5344" y="3069372"/>
                <a:ext cx="248473" cy="24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136479" y="3083711"/>
                <a:ext cx="303288" cy="250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US" sz="700" dirty="0" smtClean="0">
                    <a:latin typeface="Arial Black" pitchFamily="34" charset="0"/>
                  </a:rPr>
                  <a:t>6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n-US" sz="700" dirty="0" smtClean="0">
                    <a:latin typeface="Arial Black" pitchFamily="34" charset="0"/>
                  </a:rPr>
                  <a:t>95</a:t>
                </a:r>
                <a:endParaRPr lang="en-US" sz="700" dirty="0">
                  <a:latin typeface="Arial Black" pitchFamily="34" charset="0"/>
                </a:endParaRPr>
              </a:p>
            </p:txBody>
          </p:sp>
        </p:grpSp>
        <p:grpSp>
          <p:nvGrpSpPr>
            <p:cNvPr id="15" name="Group 9"/>
            <p:cNvGrpSpPr/>
            <p:nvPr/>
          </p:nvGrpSpPr>
          <p:grpSpPr>
            <a:xfrm>
              <a:off x="2924075" y="2740598"/>
              <a:ext cx="303288" cy="245573"/>
              <a:chOff x="7136479" y="3069372"/>
              <a:chExt cx="303288" cy="245573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5344" y="3069372"/>
                <a:ext cx="248473" cy="24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136479" y="3130261"/>
                <a:ext cx="303288" cy="173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US" sz="700" dirty="0" smtClean="0">
                    <a:latin typeface="Arial Black" pitchFamily="34" charset="0"/>
                  </a:rPr>
                  <a:t>95</a:t>
                </a:r>
                <a:endParaRPr lang="en-US" sz="700" dirty="0">
                  <a:latin typeface="Arial Black" pitchFamily="34" charset="0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>
              <a:off x="5566792" y="3946401"/>
              <a:ext cx="303288" cy="245573"/>
              <a:chOff x="7136479" y="3069372"/>
              <a:chExt cx="303288" cy="245573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5344" y="3069372"/>
                <a:ext cx="248473" cy="24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136479" y="3130261"/>
                <a:ext cx="303288" cy="173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US" sz="700" dirty="0" smtClean="0">
                    <a:latin typeface="Arial Black" pitchFamily="34" charset="0"/>
                  </a:rPr>
                  <a:t>95</a:t>
                </a:r>
                <a:endParaRPr lang="en-US" sz="700" dirty="0">
                  <a:latin typeface="Arial Black" pitchFamily="34" charset="0"/>
                </a:endParaRPr>
              </a:p>
            </p:txBody>
          </p:sp>
        </p:grpSp>
        <p:grpSp>
          <p:nvGrpSpPr>
            <p:cNvPr id="17" name="Group 11"/>
            <p:cNvGrpSpPr/>
            <p:nvPr/>
          </p:nvGrpSpPr>
          <p:grpSpPr>
            <a:xfrm>
              <a:off x="2671586" y="3604757"/>
              <a:ext cx="248473" cy="245573"/>
              <a:chOff x="7165344" y="3069372"/>
              <a:chExt cx="248473" cy="245573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5344" y="3069372"/>
                <a:ext cx="248473" cy="24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66134" y="3130261"/>
                <a:ext cx="243977" cy="173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US" sz="700" dirty="0" smtClean="0">
                    <a:latin typeface="Arial Black" pitchFamily="34" charset="0"/>
                  </a:rPr>
                  <a:t>6</a:t>
                </a:r>
                <a:endParaRPr lang="en-US" sz="700" dirty="0">
                  <a:latin typeface="Arial Black" pitchFamily="34" charset="0"/>
                </a:endParaRPr>
              </a:p>
            </p:txBody>
          </p:sp>
        </p:grpSp>
        <p:grpSp>
          <p:nvGrpSpPr>
            <p:cNvPr id="18" name="Group 12"/>
            <p:cNvGrpSpPr/>
            <p:nvPr/>
          </p:nvGrpSpPr>
          <p:grpSpPr>
            <a:xfrm>
              <a:off x="6580395" y="3313355"/>
              <a:ext cx="248473" cy="245573"/>
              <a:chOff x="7165344" y="3069372"/>
              <a:chExt cx="248473" cy="245573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5344" y="3069372"/>
                <a:ext cx="248473" cy="245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166134" y="3130261"/>
                <a:ext cx="243977" cy="173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US" sz="700" dirty="0" smtClean="0">
                    <a:latin typeface="Arial Black" pitchFamily="34" charset="0"/>
                  </a:rPr>
                  <a:t>6</a:t>
                </a:r>
                <a:endParaRPr lang="en-US" sz="700" dirty="0">
                  <a:latin typeface="Arial Black" pitchFamily="34" charset="0"/>
                </a:endParaRPr>
              </a:p>
            </p:txBody>
          </p:sp>
        </p:grpSp>
        <p:grpSp>
          <p:nvGrpSpPr>
            <p:cNvPr id="19" name="Group 13"/>
            <p:cNvGrpSpPr/>
            <p:nvPr/>
          </p:nvGrpSpPr>
          <p:grpSpPr>
            <a:xfrm>
              <a:off x="2539636" y="4178819"/>
              <a:ext cx="203373" cy="304066"/>
              <a:chOff x="6306964" y="3893527"/>
              <a:chExt cx="203373" cy="304066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306964" y="3893527"/>
                <a:ext cx="203373" cy="304066"/>
              </a:xfrm>
              <a:custGeom>
                <a:avLst/>
                <a:gdLst>
                  <a:gd name="connsiteX0" fmla="*/ 0 w 3084844"/>
                  <a:gd name="connsiteY0" fmla="*/ 0 h 4612193"/>
                  <a:gd name="connsiteX1" fmla="*/ 3084844 w 3084844"/>
                  <a:gd name="connsiteY1" fmla="*/ 0 h 4612193"/>
                  <a:gd name="connsiteX2" fmla="*/ 3084844 w 3084844"/>
                  <a:gd name="connsiteY2" fmla="*/ 3908809 h 4612193"/>
                  <a:gd name="connsiteX3" fmla="*/ 2713055 w 3084844"/>
                  <a:gd name="connsiteY3" fmla="*/ 3908809 h 4612193"/>
                  <a:gd name="connsiteX4" fmla="*/ 2713055 w 3084844"/>
                  <a:gd name="connsiteY4" fmla="*/ 4300695 h 4612193"/>
                  <a:gd name="connsiteX5" fmla="*/ 2803490 w 3084844"/>
                  <a:gd name="connsiteY5" fmla="*/ 4451420 h 4612193"/>
                  <a:gd name="connsiteX6" fmla="*/ 2773345 w 3084844"/>
                  <a:gd name="connsiteY6" fmla="*/ 4612193 h 4612193"/>
                  <a:gd name="connsiteX7" fmla="*/ 1738365 w 3084844"/>
                  <a:gd name="connsiteY7" fmla="*/ 3496826 h 4612193"/>
                  <a:gd name="connsiteX8" fmla="*/ 1607737 w 3084844"/>
                  <a:gd name="connsiteY8" fmla="*/ 3476730 h 4612193"/>
                  <a:gd name="connsiteX9" fmla="*/ 1366576 w 3084844"/>
                  <a:gd name="connsiteY9" fmla="*/ 3205424 h 4612193"/>
                  <a:gd name="connsiteX10" fmla="*/ 1336431 w 3084844"/>
                  <a:gd name="connsiteY10" fmla="*/ 3054699 h 4612193"/>
                  <a:gd name="connsiteX11" fmla="*/ 1095271 w 3084844"/>
                  <a:gd name="connsiteY11" fmla="*/ 2873829 h 4612193"/>
                  <a:gd name="connsiteX12" fmla="*/ 1004835 w 3084844"/>
                  <a:gd name="connsiteY12" fmla="*/ 2873829 h 4612193"/>
                  <a:gd name="connsiteX13" fmla="*/ 723482 w 3084844"/>
                  <a:gd name="connsiteY13" fmla="*/ 2552281 h 4612193"/>
                  <a:gd name="connsiteX14" fmla="*/ 602901 w 3084844"/>
                  <a:gd name="connsiteY14" fmla="*/ 2562330 h 4612193"/>
                  <a:gd name="connsiteX15" fmla="*/ 10049 w 3084844"/>
                  <a:gd name="connsiteY15" fmla="*/ 1929284 h 4612193"/>
                  <a:gd name="connsiteX16" fmla="*/ 0 w 3084844"/>
                  <a:gd name="connsiteY16" fmla="*/ 0 h 461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84844" h="4612193">
                    <a:moveTo>
                      <a:pt x="0" y="0"/>
                    </a:moveTo>
                    <a:lnTo>
                      <a:pt x="3084844" y="0"/>
                    </a:lnTo>
                    <a:lnTo>
                      <a:pt x="3084844" y="3908809"/>
                    </a:lnTo>
                    <a:lnTo>
                      <a:pt x="2713055" y="3908809"/>
                    </a:lnTo>
                    <a:lnTo>
                      <a:pt x="2713055" y="4300695"/>
                    </a:lnTo>
                    <a:lnTo>
                      <a:pt x="2803490" y="4451420"/>
                    </a:lnTo>
                    <a:lnTo>
                      <a:pt x="2773345" y="4612193"/>
                    </a:lnTo>
                    <a:lnTo>
                      <a:pt x="1738365" y="3496826"/>
                    </a:lnTo>
                    <a:lnTo>
                      <a:pt x="1607737" y="3476730"/>
                    </a:lnTo>
                    <a:lnTo>
                      <a:pt x="1366576" y="3205424"/>
                    </a:lnTo>
                    <a:lnTo>
                      <a:pt x="1336431" y="3054699"/>
                    </a:lnTo>
                    <a:lnTo>
                      <a:pt x="1095271" y="2873829"/>
                    </a:lnTo>
                    <a:lnTo>
                      <a:pt x="1004835" y="2873829"/>
                    </a:lnTo>
                    <a:lnTo>
                      <a:pt x="723482" y="2552281"/>
                    </a:lnTo>
                    <a:lnTo>
                      <a:pt x="602901" y="2562330"/>
                    </a:lnTo>
                    <a:lnTo>
                      <a:pt x="10049" y="1929284"/>
                    </a:lnTo>
                    <a:cubicBezTo>
                      <a:pt x="6699" y="1286189"/>
                      <a:pt x="3350" y="64309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46725" y="3960014"/>
                <a:ext cx="12984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00" dirty="0" smtClean="0">
                    <a:latin typeface="Arial Black" pitchFamily="34" charset="0"/>
                  </a:rPr>
                  <a:t>773</a:t>
                </a:r>
                <a:endParaRPr lang="en-US" sz="500" dirty="0">
                  <a:latin typeface="Arial Black" pitchFamily="34" charset="0"/>
                </a:endParaRPr>
              </a:p>
            </p:txBody>
          </p:sp>
        </p:grpSp>
        <p:grpSp>
          <p:nvGrpSpPr>
            <p:cNvPr id="20" name="Group 14"/>
            <p:cNvGrpSpPr/>
            <p:nvPr/>
          </p:nvGrpSpPr>
          <p:grpSpPr>
            <a:xfrm>
              <a:off x="3941353" y="4061777"/>
              <a:ext cx="203373" cy="304066"/>
              <a:chOff x="6306964" y="3893527"/>
              <a:chExt cx="203373" cy="304066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306964" y="3893527"/>
                <a:ext cx="203373" cy="304066"/>
              </a:xfrm>
              <a:custGeom>
                <a:avLst/>
                <a:gdLst>
                  <a:gd name="connsiteX0" fmla="*/ 0 w 3084844"/>
                  <a:gd name="connsiteY0" fmla="*/ 0 h 4612193"/>
                  <a:gd name="connsiteX1" fmla="*/ 3084844 w 3084844"/>
                  <a:gd name="connsiteY1" fmla="*/ 0 h 4612193"/>
                  <a:gd name="connsiteX2" fmla="*/ 3084844 w 3084844"/>
                  <a:gd name="connsiteY2" fmla="*/ 3908809 h 4612193"/>
                  <a:gd name="connsiteX3" fmla="*/ 2713055 w 3084844"/>
                  <a:gd name="connsiteY3" fmla="*/ 3908809 h 4612193"/>
                  <a:gd name="connsiteX4" fmla="*/ 2713055 w 3084844"/>
                  <a:gd name="connsiteY4" fmla="*/ 4300695 h 4612193"/>
                  <a:gd name="connsiteX5" fmla="*/ 2803490 w 3084844"/>
                  <a:gd name="connsiteY5" fmla="*/ 4451420 h 4612193"/>
                  <a:gd name="connsiteX6" fmla="*/ 2773345 w 3084844"/>
                  <a:gd name="connsiteY6" fmla="*/ 4612193 h 4612193"/>
                  <a:gd name="connsiteX7" fmla="*/ 1738365 w 3084844"/>
                  <a:gd name="connsiteY7" fmla="*/ 3496826 h 4612193"/>
                  <a:gd name="connsiteX8" fmla="*/ 1607737 w 3084844"/>
                  <a:gd name="connsiteY8" fmla="*/ 3476730 h 4612193"/>
                  <a:gd name="connsiteX9" fmla="*/ 1366576 w 3084844"/>
                  <a:gd name="connsiteY9" fmla="*/ 3205424 h 4612193"/>
                  <a:gd name="connsiteX10" fmla="*/ 1336431 w 3084844"/>
                  <a:gd name="connsiteY10" fmla="*/ 3054699 h 4612193"/>
                  <a:gd name="connsiteX11" fmla="*/ 1095271 w 3084844"/>
                  <a:gd name="connsiteY11" fmla="*/ 2873829 h 4612193"/>
                  <a:gd name="connsiteX12" fmla="*/ 1004835 w 3084844"/>
                  <a:gd name="connsiteY12" fmla="*/ 2873829 h 4612193"/>
                  <a:gd name="connsiteX13" fmla="*/ 723482 w 3084844"/>
                  <a:gd name="connsiteY13" fmla="*/ 2552281 h 4612193"/>
                  <a:gd name="connsiteX14" fmla="*/ 602901 w 3084844"/>
                  <a:gd name="connsiteY14" fmla="*/ 2562330 h 4612193"/>
                  <a:gd name="connsiteX15" fmla="*/ 10049 w 3084844"/>
                  <a:gd name="connsiteY15" fmla="*/ 1929284 h 4612193"/>
                  <a:gd name="connsiteX16" fmla="*/ 0 w 3084844"/>
                  <a:gd name="connsiteY16" fmla="*/ 0 h 461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84844" h="4612193">
                    <a:moveTo>
                      <a:pt x="0" y="0"/>
                    </a:moveTo>
                    <a:lnTo>
                      <a:pt x="3084844" y="0"/>
                    </a:lnTo>
                    <a:lnTo>
                      <a:pt x="3084844" y="3908809"/>
                    </a:lnTo>
                    <a:lnTo>
                      <a:pt x="2713055" y="3908809"/>
                    </a:lnTo>
                    <a:lnTo>
                      <a:pt x="2713055" y="4300695"/>
                    </a:lnTo>
                    <a:lnTo>
                      <a:pt x="2803490" y="4451420"/>
                    </a:lnTo>
                    <a:lnTo>
                      <a:pt x="2773345" y="4612193"/>
                    </a:lnTo>
                    <a:lnTo>
                      <a:pt x="1738365" y="3496826"/>
                    </a:lnTo>
                    <a:lnTo>
                      <a:pt x="1607737" y="3476730"/>
                    </a:lnTo>
                    <a:lnTo>
                      <a:pt x="1366576" y="3205424"/>
                    </a:lnTo>
                    <a:lnTo>
                      <a:pt x="1336431" y="3054699"/>
                    </a:lnTo>
                    <a:lnTo>
                      <a:pt x="1095271" y="2873829"/>
                    </a:lnTo>
                    <a:lnTo>
                      <a:pt x="1004835" y="2873829"/>
                    </a:lnTo>
                    <a:lnTo>
                      <a:pt x="723482" y="2552281"/>
                    </a:lnTo>
                    <a:lnTo>
                      <a:pt x="602901" y="2562330"/>
                    </a:lnTo>
                    <a:lnTo>
                      <a:pt x="10049" y="1929284"/>
                    </a:lnTo>
                    <a:cubicBezTo>
                      <a:pt x="6699" y="1286189"/>
                      <a:pt x="3350" y="64309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46725" y="3960014"/>
                <a:ext cx="12984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00" dirty="0" smtClean="0">
                    <a:latin typeface="Arial Black" pitchFamily="34" charset="0"/>
                  </a:rPr>
                  <a:t>265</a:t>
                </a:r>
                <a:endParaRPr lang="en-US" sz="500" dirty="0">
                  <a:latin typeface="Arial Black" pitchFamily="34" charset="0"/>
                </a:endParaRPr>
              </a:p>
            </p:txBody>
          </p:sp>
        </p:grpSp>
        <p:grpSp>
          <p:nvGrpSpPr>
            <p:cNvPr id="21" name="Group 15"/>
            <p:cNvGrpSpPr/>
            <p:nvPr/>
          </p:nvGrpSpPr>
          <p:grpSpPr>
            <a:xfrm>
              <a:off x="6304791" y="2693834"/>
              <a:ext cx="203373" cy="304066"/>
              <a:chOff x="6306964" y="3893527"/>
              <a:chExt cx="203373" cy="3040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306964" y="3893527"/>
                <a:ext cx="203373" cy="304066"/>
              </a:xfrm>
              <a:custGeom>
                <a:avLst/>
                <a:gdLst>
                  <a:gd name="connsiteX0" fmla="*/ 0 w 3084844"/>
                  <a:gd name="connsiteY0" fmla="*/ 0 h 4612193"/>
                  <a:gd name="connsiteX1" fmla="*/ 3084844 w 3084844"/>
                  <a:gd name="connsiteY1" fmla="*/ 0 h 4612193"/>
                  <a:gd name="connsiteX2" fmla="*/ 3084844 w 3084844"/>
                  <a:gd name="connsiteY2" fmla="*/ 3908809 h 4612193"/>
                  <a:gd name="connsiteX3" fmla="*/ 2713055 w 3084844"/>
                  <a:gd name="connsiteY3" fmla="*/ 3908809 h 4612193"/>
                  <a:gd name="connsiteX4" fmla="*/ 2713055 w 3084844"/>
                  <a:gd name="connsiteY4" fmla="*/ 4300695 h 4612193"/>
                  <a:gd name="connsiteX5" fmla="*/ 2803490 w 3084844"/>
                  <a:gd name="connsiteY5" fmla="*/ 4451420 h 4612193"/>
                  <a:gd name="connsiteX6" fmla="*/ 2773345 w 3084844"/>
                  <a:gd name="connsiteY6" fmla="*/ 4612193 h 4612193"/>
                  <a:gd name="connsiteX7" fmla="*/ 1738365 w 3084844"/>
                  <a:gd name="connsiteY7" fmla="*/ 3496826 h 4612193"/>
                  <a:gd name="connsiteX8" fmla="*/ 1607737 w 3084844"/>
                  <a:gd name="connsiteY8" fmla="*/ 3476730 h 4612193"/>
                  <a:gd name="connsiteX9" fmla="*/ 1366576 w 3084844"/>
                  <a:gd name="connsiteY9" fmla="*/ 3205424 h 4612193"/>
                  <a:gd name="connsiteX10" fmla="*/ 1336431 w 3084844"/>
                  <a:gd name="connsiteY10" fmla="*/ 3054699 h 4612193"/>
                  <a:gd name="connsiteX11" fmla="*/ 1095271 w 3084844"/>
                  <a:gd name="connsiteY11" fmla="*/ 2873829 h 4612193"/>
                  <a:gd name="connsiteX12" fmla="*/ 1004835 w 3084844"/>
                  <a:gd name="connsiteY12" fmla="*/ 2873829 h 4612193"/>
                  <a:gd name="connsiteX13" fmla="*/ 723482 w 3084844"/>
                  <a:gd name="connsiteY13" fmla="*/ 2552281 h 4612193"/>
                  <a:gd name="connsiteX14" fmla="*/ 602901 w 3084844"/>
                  <a:gd name="connsiteY14" fmla="*/ 2562330 h 4612193"/>
                  <a:gd name="connsiteX15" fmla="*/ 10049 w 3084844"/>
                  <a:gd name="connsiteY15" fmla="*/ 1929284 h 4612193"/>
                  <a:gd name="connsiteX16" fmla="*/ 0 w 3084844"/>
                  <a:gd name="connsiteY16" fmla="*/ 0 h 461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84844" h="4612193">
                    <a:moveTo>
                      <a:pt x="0" y="0"/>
                    </a:moveTo>
                    <a:lnTo>
                      <a:pt x="3084844" y="0"/>
                    </a:lnTo>
                    <a:lnTo>
                      <a:pt x="3084844" y="3908809"/>
                    </a:lnTo>
                    <a:lnTo>
                      <a:pt x="2713055" y="3908809"/>
                    </a:lnTo>
                    <a:lnTo>
                      <a:pt x="2713055" y="4300695"/>
                    </a:lnTo>
                    <a:lnTo>
                      <a:pt x="2803490" y="4451420"/>
                    </a:lnTo>
                    <a:lnTo>
                      <a:pt x="2773345" y="4612193"/>
                    </a:lnTo>
                    <a:lnTo>
                      <a:pt x="1738365" y="3496826"/>
                    </a:lnTo>
                    <a:lnTo>
                      <a:pt x="1607737" y="3476730"/>
                    </a:lnTo>
                    <a:lnTo>
                      <a:pt x="1366576" y="3205424"/>
                    </a:lnTo>
                    <a:lnTo>
                      <a:pt x="1336431" y="3054699"/>
                    </a:lnTo>
                    <a:lnTo>
                      <a:pt x="1095271" y="2873829"/>
                    </a:lnTo>
                    <a:lnTo>
                      <a:pt x="1004835" y="2873829"/>
                    </a:lnTo>
                    <a:lnTo>
                      <a:pt x="723482" y="2552281"/>
                    </a:lnTo>
                    <a:lnTo>
                      <a:pt x="602901" y="2562330"/>
                    </a:lnTo>
                    <a:lnTo>
                      <a:pt x="10049" y="1929284"/>
                    </a:lnTo>
                    <a:cubicBezTo>
                      <a:pt x="6699" y="1286189"/>
                      <a:pt x="3350" y="64309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46725" y="3960014"/>
                <a:ext cx="12984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00" dirty="0" smtClean="0">
                    <a:latin typeface="Arial Black" pitchFamily="34" charset="0"/>
                  </a:rPr>
                  <a:t>376</a:t>
                </a:r>
                <a:endParaRPr lang="en-US" sz="500" dirty="0"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6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361"/>
            <a:ext cx="8657143" cy="13809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820" y="3094604"/>
            <a:ext cx="9144000" cy="26098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Statewide Addressing and Mapping Updates &amp; Upgrades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Update Critical Infrastructure Locations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Update statewide data within the Homeland Security Information Network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5335122"/>
            <a:ext cx="492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http://www.dhsem.wv.gov/Pages/default.aspx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878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2" y="591016"/>
            <a:ext cx="1221116" cy="1996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9068" y="1393462"/>
            <a:ext cx="837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Infrastructure &amp; Jobs Development Council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9067" y="2112927"/>
            <a:ext cx="837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is.wvinfrastructure.com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9065" y="3201232"/>
            <a:ext cx="6119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/>
              <a:t>Web functionality upgrades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Statewide data updates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/>
              <a:t>Submission guidelines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Interagency data access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/>
              <a:t>External data access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79065" y="747131"/>
            <a:ext cx="837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West Virginia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922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75228"/>
            <a:ext cx="9144000" cy="87052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n-lt"/>
              </a:rPr>
              <a:t>Department of Commerce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669" y="2339546"/>
            <a:ext cx="9259331" cy="321846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 smtClean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 </a:t>
            </a:r>
            <a:r>
              <a:rPr lang="en-US" sz="3200" b="1" i="1" dirty="0" smtClean="0">
                <a:ln w="3175">
                  <a:noFill/>
                </a:ln>
                <a:solidFill>
                  <a:srgbClr val="0033CC"/>
                </a:solidFill>
              </a:rPr>
              <a:t>“Geology Underlies It All . . . “</a:t>
            </a:r>
          </a:p>
          <a:p>
            <a:r>
              <a:rPr lang="en-US" b="1" dirty="0" smtClean="0">
                <a:ln w="3175">
                  <a:noFill/>
                </a:ln>
                <a:solidFill>
                  <a:srgbClr val="0033CC"/>
                </a:solidFill>
              </a:rPr>
              <a:t>  </a:t>
            </a:r>
            <a:r>
              <a:rPr lang="en-US" b="1" dirty="0" smtClean="0">
                <a:ln w="3175">
                  <a:noFill/>
                </a:ln>
                <a:solidFill>
                  <a:srgbClr val="0066FF"/>
                </a:solidFill>
              </a:rPr>
              <a:t>Providing Geospatial Data and Services to the Mountain State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600" b="1" dirty="0" smtClean="0">
                <a:solidFill>
                  <a:srgbClr val="A50021"/>
                </a:solidFill>
              </a:rPr>
              <a:t> </a:t>
            </a:r>
            <a:r>
              <a:rPr lang="en-US" sz="2600" b="1" dirty="0" smtClean="0">
                <a:solidFill>
                  <a:srgbClr val="CC0000"/>
                </a:solidFill>
              </a:rPr>
              <a:t>Mary C. Behling</a:t>
            </a:r>
          </a:p>
          <a:p>
            <a:r>
              <a:rPr lang="en-US" sz="2000" b="1" dirty="0" smtClean="0">
                <a:solidFill>
                  <a:srgbClr val="993300"/>
                </a:solidFill>
              </a:rPr>
              <a:t>  </a:t>
            </a:r>
            <a:r>
              <a:rPr lang="en-US" sz="1900" b="1" dirty="0" smtClean="0">
                <a:solidFill>
                  <a:srgbClr val="FF5050"/>
                </a:solidFill>
              </a:rPr>
              <a:t>Senior Geologist and Head</a:t>
            </a:r>
            <a:endParaRPr lang="en-US" sz="1900" b="1" dirty="0">
              <a:solidFill>
                <a:srgbClr val="FF5050"/>
              </a:solidFill>
            </a:endParaRPr>
          </a:p>
          <a:p>
            <a:r>
              <a:rPr lang="en-US" sz="1900" b="1" dirty="0" smtClean="0">
                <a:solidFill>
                  <a:srgbClr val="FF5050"/>
                </a:solidFill>
              </a:rPr>
              <a:t>		</a:t>
            </a:r>
            <a:r>
              <a:rPr lang="en-US" sz="1900" b="1" dirty="0">
                <a:solidFill>
                  <a:srgbClr val="FF5050"/>
                </a:solidFill>
              </a:rPr>
              <a:t>	</a:t>
            </a:r>
            <a:r>
              <a:rPr lang="en-US" sz="1900" b="1" dirty="0" smtClean="0">
                <a:solidFill>
                  <a:srgbClr val="FF5050"/>
                </a:solidFill>
              </a:rPr>
              <a:t>Information Services Program</a:t>
            </a:r>
            <a:r>
              <a:rPr lang="en-US" sz="2000" b="1" dirty="0" smtClean="0">
                <a:solidFill>
                  <a:srgbClr val="0033CC"/>
                </a:solidFill>
              </a:rPr>
              <a:t>												</a:t>
            </a:r>
            <a:r>
              <a:rPr lang="en-US" sz="1200" b="1" dirty="0" smtClean="0"/>
              <a:t>May 4, 2016</a:t>
            </a:r>
          </a:p>
          <a:p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8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57" y="556200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68" y="1419093"/>
            <a:ext cx="11582400" cy="3881382"/>
          </a:xfrm>
        </p:spPr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en-US" sz="2800" b="1" i="1" dirty="0" smtClean="0">
                <a:solidFill>
                  <a:srgbClr val="0000FF"/>
                </a:solidFill>
              </a:rPr>
              <a:t>Stewards of geologic information for West Virginia for 119 years . . . 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>
                <a:solidFill>
                  <a:srgbClr val="FF505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5050"/>
                </a:solidFill>
                <a:sym typeface="Wingdings" panose="05000000000000000000" pitchFamily="2" charset="2"/>
              </a:rPr>
              <a:t>    </a:t>
            </a:r>
            <a:r>
              <a:rPr lang="en-US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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</a:t>
            </a:r>
            <a:r>
              <a:rPr lang="en-US" b="1" i="1" dirty="0" smtClean="0">
                <a:solidFill>
                  <a:srgbClr val="008000"/>
                </a:solidFill>
                <a:sym typeface="Wingdings 2" panose="05020102010507070707" pitchFamily="18" charset="2"/>
              </a:rPr>
              <a:t>Geoscience research, data, mapping, publishing, service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	</a:t>
            </a:r>
            <a:r>
              <a:rPr lang="en-US" b="1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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Geologic mapping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Wingdings 2" panose="05020102010507070707" pitchFamily="18" charset="2"/>
              </a:rPr>
              <a:t>(bedrock, surficial)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	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Oil and gas resources, subsurface geology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	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Coal resources, coal chemistry, mining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	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Other economic resources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Wingdings 2" panose="05020102010507070707" pitchFamily="18" charset="2"/>
              </a:rPr>
              <a:t>(sand &amp; gravel, limestone, sandstone, clay &amp; shale, etc.)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sym typeface="Wingdings 2" panose="05020102010507070707" pitchFamily="18" charset="2"/>
              </a:rPr>
              <a:t>	</a:t>
            </a:r>
            <a:r>
              <a:rPr lang="en-US" b="1" dirty="0">
                <a:solidFill>
                  <a:srgbClr val="FF5050"/>
                </a:solidFill>
                <a:sym typeface="Wingdings 2" panose="05020102010507070707" pitchFamily="18" charset="2"/>
              </a:rPr>
              <a:t>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Environmental geology, karst, natural hazards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sym typeface="Wingdings 2" panose="05020102010507070707" pitchFamily="18" charset="2"/>
              </a:rPr>
              <a:t>(landslide susceptibility)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	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Geothermal energy potential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	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 2" panose="05020102010507070707" pitchFamily="18" charset="2"/>
              </a:rPr>
              <a:t>  etc.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Wingdings 2" panose="05020102010507070707" pitchFamily="18" charset="2"/>
              </a:rPr>
              <a:t>(e.g., geologic structure, earthquakes, etc.)</a:t>
            </a:r>
            <a:endParaRPr 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endParaRPr lang="en-US" sz="2000" b="1" i="1" dirty="0">
              <a:solidFill>
                <a:srgbClr val="0000FF"/>
              </a:solidFill>
            </a:endParaRPr>
          </a:p>
          <a:p>
            <a:pPr algn="l"/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3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6417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2086" y="782594"/>
            <a:ext cx="6804455" cy="4802289"/>
          </a:xfrm>
          <a:ln w="9525">
            <a:noFill/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b="1" i="1" dirty="0" smtClean="0">
                <a:solidFill>
                  <a:srgbClr val="0033CC"/>
                </a:solidFill>
              </a:rPr>
              <a:t>	   </a:t>
            </a:r>
            <a:r>
              <a:rPr lang="en-US" sz="3200" b="1" dirty="0" smtClean="0">
                <a:solidFill>
                  <a:srgbClr val="0033CC"/>
                </a:solidFill>
              </a:rPr>
              <a:t>Digital Bedrock Geologic Maps</a:t>
            </a:r>
            <a:r>
              <a:rPr lang="en-US" sz="3200" b="1" dirty="0">
                <a:solidFill>
                  <a:srgbClr val="0033CC"/>
                </a:solidFill>
              </a:rPr>
              <a:t>	</a:t>
            </a:r>
            <a:r>
              <a:rPr lang="en-US" sz="3200" b="1" dirty="0" smtClean="0">
                <a:solidFill>
                  <a:srgbClr val="0033CC"/>
                </a:solidFill>
              </a:rPr>
              <a:t>		          </a:t>
            </a:r>
            <a:r>
              <a:rPr lang="en-US" sz="1800" b="1" dirty="0" smtClean="0">
                <a:solidFill>
                  <a:srgbClr val="FF0000"/>
                </a:solidFill>
              </a:rPr>
              <a:t>contain up to 14 digital geologic layers, 				                  using ArcGIS:</a:t>
            </a:r>
            <a:r>
              <a:rPr lang="en-US" sz="1800" b="1" dirty="0" smtClean="0">
                <a:solidFill>
                  <a:srgbClr val="0033CC"/>
                </a:solidFill>
              </a:rPr>
              <a:t>  								</a:t>
            </a:r>
          </a:p>
          <a:p>
            <a:pPr algn="l"/>
            <a:r>
              <a:rPr lang="en-US" sz="1800" b="1" dirty="0">
                <a:solidFill>
                  <a:srgbClr val="0033CC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geologic formation contact lines and polygons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faults, structural fold axes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bedding points/orientation, control points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structure contour lines 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surficial/Quaternary alluvium contacts </a:t>
            </a:r>
            <a:endParaRPr lang="en-US" sz="2000" b="1" dirty="0">
              <a:solidFill>
                <a:srgbClr val="0066FF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0066FF"/>
                </a:solidFill>
              </a:rPr>
              <a:t>	◦  cross-section-line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igneous intrusive features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coal beds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metadata 	</a:t>
            </a:r>
          </a:p>
          <a:p>
            <a:pPr algn="l"/>
            <a:r>
              <a:rPr lang="en-US" sz="2000" b="1" dirty="0">
                <a:solidFill>
                  <a:srgbClr val="0066FF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◦  etc.</a:t>
            </a:r>
          </a:p>
          <a:p>
            <a:pPr algn="l"/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				</a:t>
            </a: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					</a:t>
            </a:r>
            <a:r>
              <a:rPr lang="en-US" sz="1600" b="1" dirty="0" smtClean="0">
                <a:solidFill>
                  <a:srgbClr val="0033CC"/>
                </a:solidFill>
              </a:rPr>
              <a:t>		</a:t>
            </a: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dirty="0" smtClean="0">
                <a:solidFill>
                  <a:srgbClr val="0033CC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srgbClr val="009999"/>
                </a:solidFill>
                <a:sym typeface="Wingdings 3" panose="05040102010807070707" pitchFamily="18" charset="2"/>
              </a:rPr>
              <a:t>      </a:t>
            </a:r>
            <a:r>
              <a:rPr lang="en-US" sz="1400" b="1" dirty="0">
                <a:solidFill>
                  <a:srgbClr val="009999"/>
                </a:solidFill>
                <a:sym typeface="Wingdings 3" panose="05040102010807070707" pitchFamily="18" charset="2"/>
              </a:rPr>
              <a:t> </a:t>
            </a:r>
            <a:r>
              <a:rPr lang="en-US" sz="1400" b="1" dirty="0" smtClean="0">
                <a:solidFill>
                  <a:srgbClr val="009999"/>
                </a:solidFill>
                <a:sym typeface="Wingdings 3" panose="05040102010807070707" pitchFamily="18" charset="2"/>
              </a:rPr>
              <a:t>           o     Moorefield Geologic Quad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3" y="570033"/>
            <a:ext cx="4212347" cy="50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458097" y="403173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422" y="448892"/>
            <a:ext cx="11771870" cy="5204827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33CC"/>
                </a:solidFill>
              </a:rPr>
              <a:t>	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2800" b="1" dirty="0" smtClean="0">
              <a:solidFill>
                <a:srgbClr val="0033CC"/>
              </a:solidFill>
            </a:endParaRPr>
          </a:p>
          <a:p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448890"/>
            <a:ext cx="6963031" cy="5193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909352" y="633052"/>
            <a:ext cx="381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GIS Layout “Package”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51" y="2831545"/>
            <a:ext cx="2800865" cy="2020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7185453" y="4900109"/>
            <a:ext cx="4147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</a:t>
            </a:r>
            <a:r>
              <a:rPr lang="en-US" b="1" dirty="0" smtClean="0">
                <a:solidFill>
                  <a:srgbClr val="0033CC"/>
                </a:solidFill>
              </a:rPr>
              <a:t>  </a:t>
            </a:r>
            <a:r>
              <a:rPr lang="en-US" b="1" u="sng" dirty="0">
                <a:solidFill>
                  <a:srgbClr val="0033CC"/>
                </a:solidFill>
              </a:rPr>
              <a:t>108 quads </a:t>
            </a:r>
            <a:r>
              <a:rPr lang="en-US" b="1" dirty="0">
                <a:solidFill>
                  <a:srgbClr val="0033CC"/>
                </a:solidFill>
              </a:rPr>
              <a:t>completed in GIS format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175157" y="1337633"/>
            <a:ext cx="4917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</a:t>
            </a:r>
            <a:r>
              <a:rPr lang="en-US" sz="1600" b="1" dirty="0" smtClean="0">
                <a:solidFill>
                  <a:srgbClr val="0033CC"/>
                </a:solidFill>
              </a:rPr>
              <a:t>  </a:t>
            </a:r>
            <a:r>
              <a:rPr lang="en-US" sz="1600" b="1" dirty="0">
                <a:solidFill>
                  <a:srgbClr val="0033CC"/>
                </a:solidFill>
              </a:rPr>
              <a:t>GIS package </a:t>
            </a:r>
            <a:r>
              <a:rPr lang="en-US" sz="1600" b="1" dirty="0" smtClean="0">
                <a:solidFill>
                  <a:srgbClr val="0033CC"/>
                </a:solidFill>
              </a:rPr>
              <a:t>includes digital geologic layers plus:  	georeferenced </a:t>
            </a:r>
            <a:r>
              <a:rPr lang="en-US" sz="1600" b="1" dirty="0">
                <a:solidFill>
                  <a:srgbClr val="0033CC"/>
                </a:solidFill>
              </a:rPr>
              <a:t>USGS </a:t>
            </a:r>
            <a:r>
              <a:rPr lang="en-US" sz="1600" b="1" dirty="0" smtClean="0">
                <a:solidFill>
                  <a:srgbClr val="0033CC"/>
                </a:solidFill>
              </a:rPr>
              <a:t>topo base</a:t>
            </a:r>
            <a:r>
              <a:rPr lang="en-US" sz="1600" b="1" dirty="0">
                <a:solidFill>
                  <a:srgbClr val="0033CC"/>
                </a:solidFill>
              </a:rPr>
              <a:t>, </a:t>
            </a:r>
            <a:r>
              <a:rPr lang="en-US" sz="1600" b="1" dirty="0" smtClean="0">
                <a:solidFill>
                  <a:srgbClr val="0033CC"/>
                </a:solidFill>
              </a:rPr>
              <a:t>scanned 	georeferenced </a:t>
            </a:r>
            <a:r>
              <a:rPr lang="en-US" sz="1600" b="1" dirty="0">
                <a:solidFill>
                  <a:srgbClr val="0033CC"/>
                </a:solidFill>
              </a:rPr>
              <a:t>original </a:t>
            </a:r>
            <a:r>
              <a:rPr lang="en-US" sz="1600" b="1" dirty="0" smtClean="0">
                <a:solidFill>
                  <a:srgbClr val="0033CC"/>
                </a:solidFill>
              </a:rPr>
              <a:t>source material</a:t>
            </a:r>
            <a:r>
              <a:rPr lang="en-US" sz="1600" b="1" dirty="0">
                <a:solidFill>
                  <a:srgbClr val="0033CC"/>
                </a:solidFill>
              </a:rPr>
              <a:t>, text </a:t>
            </a:r>
            <a:r>
              <a:rPr lang="en-US" sz="1600" b="1" dirty="0" smtClean="0">
                <a:solidFill>
                  <a:srgbClr val="0033CC"/>
                </a:solidFill>
              </a:rPr>
              <a:t>	files</a:t>
            </a:r>
            <a:r>
              <a:rPr lang="en-US" sz="1600" b="1" dirty="0">
                <a:solidFill>
                  <a:srgbClr val="0033CC"/>
                </a:solidFill>
              </a:rPr>
              <a:t>, </a:t>
            </a:r>
            <a:r>
              <a:rPr lang="en-US" sz="1600" b="1" dirty="0" smtClean="0">
                <a:solidFill>
                  <a:srgbClr val="0033CC"/>
                </a:solidFill>
              </a:rPr>
              <a:t>stratigraphic column, legend, cross-	section</a:t>
            </a:r>
            <a:r>
              <a:rPr lang="en-US" sz="1600" b="1" dirty="0">
                <a:solidFill>
                  <a:srgbClr val="0033CC"/>
                </a:solidFill>
              </a:rPr>
              <a:t>, </a:t>
            </a:r>
            <a:r>
              <a:rPr lang="en-US" sz="1600" b="1" dirty="0" smtClean="0">
                <a:solidFill>
                  <a:srgbClr val="0033CC"/>
                </a:solidFill>
              </a:rPr>
              <a:t>quadrangle </a:t>
            </a:r>
            <a:r>
              <a:rPr lang="en-US" sz="1600" b="1" dirty="0">
                <a:solidFill>
                  <a:srgbClr val="0033CC"/>
                </a:solidFill>
              </a:rPr>
              <a:t>boundary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3037" y="5303733"/>
            <a:ext cx="358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  </a:t>
            </a:r>
            <a:r>
              <a:rPr lang="en-US" sz="1600" dirty="0" smtClean="0">
                <a:solidFill>
                  <a:srgbClr val="FF0000"/>
                </a:solidFill>
              </a:rPr>
              <a:t>22% “Earth Day” discount extended!!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57" y="556200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611" y="1287657"/>
            <a:ext cx="11747157" cy="416579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i="1" dirty="0" smtClean="0">
                <a:solidFill>
                  <a:srgbClr val="0000FF"/>
                </a:solidFill>
              </a:rPr>
              <a:t>Interactive mapping applications:  ESRI’s ArcGIS Server</a:t>
            </a:r>
          </a:p>
          <a:p>
            <a:pPr algn="l">
              <a:defRPr/>
            </a:pP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endParaRPr lang="en-US" sz="2000" b="1" i="1" dirty="0">
              <a:solidFill>
                <a:srgbClr val="0000FF"/>
              </a:solidFill>
            </a:endParaRPr>
          </a:p>
          <a:p>
            <a:pPr algn="l"/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8" y="1824867"/>
            <a:ext cx="3435178" cy="220510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64" y="2084081"/>
            <a:ext cx="3294204" cy="212836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48749" y="4236224"/>
            <a:ext cx="29820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Mapping Coal Beds and Mining </a:t>
            </a:r>
            <a:r>
              <a:rPr lang="en-US" sz="1400" b="1" dirty="0" smtClean="0">
                <a:solidFill>
                  <a:srgbClr val="006666"/>
                </a:solidFill>
              </a:rPr>
              <a:t>(80 coal seam services, 14 data layers per seam:  outcrop, mining types, coal thickness, partings, overburden, etc.)</a:t>
            </a:r>
            <a:endParaRPr lang="en-US" sz="1400" b="1" dirty="0">
              <a:solidFill>
                <a:srgbClr val="0066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27" y="2405263"/>
            <a:ext cx="3698789" cy="230118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590204" y="4412505"/>
            <a:ext cx="2707723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Mapping the “Utica Shale” Play in the Appalachian Basin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(5 states + other researchers,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8 stratigraphic units, well data, maps, cross-sections, etc.)</a:t>
            </a:r>
            <a:endParaRPr lang="en-US" sz="1400" b="1" dirty="0">
              <a:solidFill>
                <a:srgbClr val="0066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7709" y="4868673"/>
            <a:ext cx="28420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99"/>
                </a:solidFill>
              </a:rPr>
              <a:t>Mapping Broadband Coverage in West Virginia</a:t>
            </a:r>
            <a:endParaRPr lang="en-US" sz="1600" b="1" i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202" y="2266763"/>
            <a:ext cx="102308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9863" y="2405262"/>
            <a:ext cx="105377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3913" y="2543761"/>
            <a:ext cx="1037968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57" y="556200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68" y="1081405"/>
            <a:ext cx="11582400" cy="454503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200000"/>
              </a:lnSpc>
              <a:defRPr/>
            </a:pPr>
            <a:r>
              <a:rPr lang="en-US" sz="3200" b="1" i="1" dirty="0" smtClean="0">
                <a:solidFill>
                  <a:srgbClr val="0000FF"/>
                </a:solidFill>
              </a:rPr>
              <a:t>ESRI’s ArcGIS REST services:</a:t>
            </a:r>
          </a:p>
          <a:p>
            <a:pPr algn="l"/>
            <a:r>
              <a:rPr lang="en-US" sz="3200" b="1" i="1" dirty="0" smtClean="0">
                <a:solidFill>
                  <a:srgbClr val="0000FF"/>
                </a:solidFill>
              </a:rPr>
              <a:t>	</a:t>
            </a:r>
            <a:r>
              <a:rPr lang="en-US" sz="3000" b="1" i="1" dirty="0" smtClean="0">
                <a:solidFill>
                  <a:srgbClr val="0000FF"/>
                </a:solidFill>
                <a:hlinkClick r:id="rId2"/>
              </a:rPr>
              <a:t>http://atlas.wvgs.wvnet.edu/arcgis/rest/services</a:t>
            </a:r>
            <a:endParaRPr lang="en-US" sz="3000" b="1" i="1" dirty="0" smtClean="0">
              <a:solidFill>
                <a:srgbClr val="0000FF"/>
              </a:solidFill>
            </a:endParaRPr>
          </a:p>
          <a:p>
            <a:pPr algn="l"/>
            <a:endParaRPr lang="en-US" sz="1600" b="1" i="1" dirty="0">
              <a:solidFill>
                <a:srgbClr val="0000FF"/>
              </a:solidFill>
            </a:endParaRPr>
          </a:p>
          <a:p>
            <a:pPr algn="l"/>
            <a:r>
              <a:rPr lang="en-US" sz="2000" b="1" i="1" dirty="0" smtClean="0">
                <a:solidFill>
                  <a:srgbClr val="0033CC"/>
                </a:solidFill>
              </a:rPr>
              <a:t>	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♦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  <a:p>
            <a:pPr algn="l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♦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Oil &amp; Gas</a:t>
            </a:r>
          </a:p>
          <a:p>
            <a:pPr algn="l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♦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Utica Shale (multi-state)</a:t>
            </a:r>
          </a:p>
          <a:p>
            <a:pPr algn="l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Geothermal</a:t>
            </a:r>
          </a:p>
          <a:p>
            <a:pPr algn="l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Broadband</a:t>
            </a:r>
          </a:p>
          <a:p>
            <a:pPr algn="l"/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i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3DEP</a:t>
            </a:r>
          </a:p>
          <a:p>
            <a:pPr algn="l"/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♦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Geology</a:t>
            </a:r>
          </a:p>
          <a:p>
            <a:pPr algn="l">
              <a:lnSpc>
                <a:spcPct val="210000"/>
              </a:lnSpc>
            </a:pPr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(contact:  John Bocan, Rich </a:t>
            </a:r>
            <a:r>
              <a:rPr lang="en-US" sz="16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Binns</a:t>
            </a:r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endParaRPr lang="en-US" sz="1600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57" y="556200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14" y="1069376"/>
            <a:ext cx="11582400" cy="440364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i="1" dirty="0" smtClean="0">
                <a:solidFill>
                  <a:srgbClr val="0000FF"/>
                </a:solidFill>
              </a:rPr>
              <a:t>Interactive mapping applications:  ESRI’s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ArcIMS</a:t>
            </a:r>
            <a:r>
              <a:rPr lang="en-US" sz="2800" b="1" i="1" dirty="0" smtClean="0">
                <a:solidFill>
                  <a:srgbClr val="0000FF"/>
                </a:solidFill>
              </a:rPr>
              <a:t>:</a:t>
            </a:r>
            <a:r>
              <a:rPr lang="en-US" sz="2000" b="1" i="1" dirty="0" smtClean="0">
                <a:solidFill>
                  <a:srgbClr val="0000FF"/>
                </a:solidFill>
              </a:rPr>
              <a:t> 					(transitioning over to ArcGIS Server (i.e., what’s next . . . )</a:t>
            </a:r>
            <a:endParaRPr lang="en-US" sz="2000" b="1" i="1" dirty="0">
              <a:solidFill>
                <a:srgbClr val="0000FF"/>
              </a:solidFill>
            </a:endParaRPr>
          </a:p>
          <a:p>
            <a:pPr algn="l"/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" y="1904785"/>
            <a:ext cx="3866938" cy="229304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52" y="2442362"/>
            <a:ext cx="4020111" cy="226726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50" y="2209065"/>
            <a:ext cx="4070569" cy="205518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5809" y="4470110"/>
            <a:ext cx="2918492" cy="55399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WV Oil &amp; Gas Wells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(“well header data”,  152,000+ wells)</a:t>
            </a:r>
            <a:endParaRPr lang="en-US" sz="1400" b="1" dirty="0">
              <a:solidFill>
                <a:srgbClr val="00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6016" y="4479237"/>
            <a:ext cx="3640035" cy="55399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Marcellus Shale 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(wells, thickness, logs, structure, outcrop, etc.)</a:t>
            </a:r>
            <a:endParaRPr lang="en-US" sz="1400" b="1" dirty="0">
              <a:solidFill>
                <a:srgbClr val="0066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8046" y="4866591"/>
            <a:ext cx="3178274" cy="98488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Appalachian Tight Gas Sands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(2+ states, 6 plays, cross-sections, maps, data/logs/documents, downloadable files, etc.)</a:t>
            </a:r>
            <a:endParaRPr lang="en-US" sz="14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57" y="556200"/>
            <a:ext cx="9144000" cy="5252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WV Geological &amp; Economic Survey</a:t>
            </a:r>
            <a:endParaRPr lang="en-US" sz="2800" b="1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14" y="1069376"/>
            <a:ext cx="11582400" cy="440364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i="1" dirty="0" smtClean="0">
                <a:solidFill>
                  <a:srgbClr val="0000FF"/>
                </a:solidFill>
              </a:rPr>
              <a:t>And more interactive mapping applications:  ESRI’s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ArcIMS</a:t>
            </a:r>
            <a:r>
              <a:rPr lang="en-US" sz="2800" b="1" i="1" dirty="0" smtClean="0">
                <a:solidFill>
                  <a:srgbClr val="0000FF"/>
                </a:solidFill>
              </a:rPr>
              <a:t>:</a:t>
            </a:r>
            <a:r>
              <a:rPr lang="en-US" sz="2000" b="1" i="1" dirty="0" smtClean="0">
                <a:solidFill>
                  <a:srgbClr val="0000FF"/>
                </a:solidFill>
              </a:rPr>
              <a:t> 			(transitioning over to ArcGIS Server (i.e., what’s next . . . )</a:t>
            </a:r>
            <a:endParaRPr lang="en-US" sz="2000" b="1" i="1" dirty="0">
              <a:solidFill>
                <a:srgbClr val="0000FF"/>
              </a:solidFill>
            </a:endParaRPr>
          </a:p>
          <a:p>
            <a:pPr algn="l"/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44"/>
            <a:ext cx="12229071" cy="4139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715" y="6348289"/>
            <a:ext cx="12229071" cy="593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9070" y="6295746"/>
            <a:ext cx="12884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2016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5035" y="6295745"/>
            <a:ext cx="5623078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330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/>
                </a:solidFill>
              </a:rPr>
              <a:t>West Virginia GIS Conference</a:t>
            </a:r>
            <a:endParaRPr lang="en-US" sz="3600" dirty="0">
              <a:ln w="0"/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 bwMode="auto">
          <a:xfrm>
            <a:off x="12356" y="5688011"/>
            <a:ext cx="12192000" cy="66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WVGES_new_AccentedEdges_2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61" y="5894264"/>
            <a:ext cx="1524000" cy="45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848392" y="4470144"/>
            <a:ext cx="2236189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Geothermal Potential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  (by temperature at depth, 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and depth at temperature)</a:t>
            </a:r>
            <a:endParaRPr lang="en-US" sz="1400" b="1" dirty="0">
              <a:solidFill>
                <a:srgbClr val="00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782" y="4559242"/>
            <a:ext cx="3075008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Trenton-Black River Map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(Appalachian Basin: wells, logs, fields, </a:t>
            </a:r>
          </a:p>
          <a:p>
            <a:pPr algn="ctr"/>
            <a:r>
              <a:rPr lang="en-US" sz="1400" b="1" dirty="0" smtClean="0">
                <a:solidFill>
                  <a:srgbClr val="006666"/>
                </a:solidFill>
              </a:rPr>
              <a:t>structure, outcrop, cross-sections, etc.)</a:t>
            </a:r>
            <a:endParaRPr lang="en-US" sz="1400" b="1" dirty="0">
              <a:solidFill>
                <a:srgbClr val="0066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1" y="2271478"/>
            <a:ext cx="4410691" cy="214342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6" y="2051431"/>
            <a:ext cx="4534533" cy="211484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5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WVAGP_Template_Green" id="{27A98AE7-DAC7-470B-83C7-42A56AE49B07}" vid="{A09C93B5-DB8A-4077-AC08-813263393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4A4D648-309A-47A5-8E7F-395FEBE0E38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36A269C-AB7D-49DB-B126-470F103F7D6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2014WVAGP_Template_Green</Template>
  <TotalTime>46</TotalTime>
  <Words>605</Words>
  <Application>Microsoft Office PowerPoint</Application>
  <PresentationFormat>Widescreen</PresentationFormat>
  <Paragraphs>191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Wingdings 2</vt:lpstr>
      <vt:lpstr>Wingdings 3</vt:lpstr>
      <vt:lpstr>Office Theme</vt:lpstr>
      <vt:lpstr>State Government Session</vt:lpstr>
      <vt:lpstr>Department of Commerce WV Geological &amp; Economic Survey</vt:lpstr>
      <vt:lpstr> WV Geological &amp; Economic Survey</vt:lpstr>
      <vt:lpstr> </vt:lpstr>
      <vt:lpstr> </vt:lpstr>
      <vt:lpstr> WV Geological &amp; Economic Survey</vt:lpstr>
      <vt:lpstr> WV Geological &amp; Economic Survey</vt:lpstr>
      <vt:lpstr> WV Geological &amp; Economic Survey</vt:lpstr>
      <vt:lpstr> WV Geological &amp; Economic Survey</vt:lpstr>
      <vt:lpstr> WV Geological &amp; Economic Survey</vt:lpstr>
      <vt:lpstr> WV Geological &amp; Economic Survey</vt:lpstr>
      <vt:lpstr>WV DNR Wildlife Resources  GIS and Tech Support</vt:lpstr>
      <vt:lpstr>WV DNR Wildlife Resources  GIS and Tech Support</vt:lpstr>
      <vt:lpstr>Department of Environmental Protection</vt:lpstr>
      <vt:lpstr>Department of Tax &amp; Revenue</vt:lpstr>
      <vt:lpstr>Report by West Virginia Department of Transportation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Foster</dc:creator>
  <cp:lastModifiedBy>Starcher, Jennings N</cp:lastModifiedBy>
  <cp:revision>11</cp:revision>
  <dcterms:created xsi:type="dcterms:W3CDTF">2014-02-25T16:12:22Z</dcterms:created>
  <dcterms:modified xsi:type="dcterms:W3CDTF">2016-05-23T13:03:06Z</dcterms:modified>
</cp:coreProperties>
</file>