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5" r:id="rId6"/>
    <p:sldId id="262" r:id="rId7"/>
    <p:sldId id="273" r:id="rId8"/>
    <p:sldId id="261" r:id="rId9"/>
    <p:sldId id="260" r:id="rId10"/>
    <p:sldId id="271" r:id="rId11"/>
    <p:sldId id="269" r:id="rId12"/>
    <p:sldId id="270" r:id="rId13"/>
    <p:sldId id="274" r:id="rId14"/>
    <p:sldId id="268" r:id="rId15"/>
    <p:sldId id="272"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986" autoAdjust="0"/>
  </p:normalViewPr>
  <p:slideViewPr>
    <p:cSldViewPr>
      <p:cViewPr varScale="1">
        <p:scale>
          <a:sx n="97" d="100"/>
          <a:sy n="97" d="100"/>
        </p:scale>
        <p:origin x="-384" y="-90"/>
      </p:cViewPr>
      <p:guideLst>
        <p:guide orient="horz" pos="2160"/>
        <p:guide pos="2880"/>
      </p:guideLst>
    </p:cSldViewPr>
  </p:slideViewPr>
  <p:notesTextViewPr>
    <p:cViewPr>
      <p:scale>
        <a:sx n="1" d="1"/>
        <a:sy n="1" d="1"/>
      </p:scale>
      <p:origin x="0" y="0"/>
    </p:cViewPr>
  </p:notesTextViewPr>
  <p:sorterViewPr>
    <p:cViewPr>
      <p:scale>
        <a:sx n="100" d="100"/>
        <a:sy n="100" d="100"/>
      </p:scale>
      <p:origin x="0" y="1368"/>
    </p:cViewPr>
  </p:sorterViewPr>
  <p:notesViewPr>
    <p:cSldViewPr>
      <p:cViewPr>
        <p:scale>
          <a:sx n="14" d="100"/>
          <a:sy n="14" d="100"/>
        </p:scale>
        <p:origin x="-1938" y="-6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8942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1F59-DF6F-4486-96F2-64B074857467}" type="datetimeFigureOut">
              <a:rPr lang="en-US" smtClean="0"/>
              <a:t>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D5A59-AC22-4122-8FA4-0DF30D2D9596}" type="slidenum">
              <a:rPr lang="en-US" smtClean="0"/>
              <a:t>‹#›</a:t>
            </a:fld>
            <a:endParaRPr lang="en-US"/>
          </a:p>
        </p:txBody>
      </p:sp>
    </p:spTree>
    <p:extLst>
      <p:ext uri="{BB962C8B-B14F-4D97-AF65-F5344CB8AC3E}">
        <p14:creationId xmlns:p14="http://schemas.microsoft.com/office/powerpoint/2010/main" val="13698463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endParaRPr lang="en-US" dirty="0"/>
          </a:p>
        </p:txBody>
      </p:sp>
      <p:sp>
        <p:nvSpPr>
          <p:cNvPr id="4" name="Slide Number Placeholder 3"/>
          <p:cNvSpPr>
            <a:spLocks noGrp="1"/>
          </p:cNvSpPr>
          <p:nvPr>
            <p:ph type="sldNum" sz="quarter" idx="10"/>
          </p:nvPr>
        </p:nvSpPr>
        <p:spPr/>
        <p:txBody>
          <a:bodyPr/>
          <a:lstStyle/>
          <a:p>
            <a:fld id="{EAFD5A59-AC22-4122-8FA4-0DF30D2D9596}"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131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FD5A59-AC22-4122-8FA4-0DF30D2D9596}"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951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53F40F-1BCB-433A-AE9B-2315A121BB8B}"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82018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3F40F-1BCB-433A-AE9B-2315A121BB8B}"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291374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3F40F-1BCB-433A-AE9B-2315A121BB8B}"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53477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3F40F-1BCB-433A-AE9B-2315A121BB8B}"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158514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53F40F-1BCB-433A-AE9B-2315A121BB8B}" type="datetimeFigureOut">
              <a:rPr lang="en-US" smtClean="0"/>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144091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53F40F-1BCB-433A-AE9B-2315A121BB8B}" type="datetimeFigureOut">
              <a:rPr lang="en-US" smtClean="0"/>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251515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53F40F-1BCB-433A-AE9B-2315A121BB8B}" type="datetimeFigureOut">
              <a:rPr lang="en-US" smtClean="0"/>
              <a:t>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303936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53F40F-1BCB-433A-AE9B-2315A121BB8B}" type="datetimeFigureOut">
              <a:rPr lang="en-US" smtClean="0"/>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1166772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3F40F-1BCB-433A-AE9B-2315A121BB8B}" type="datetimeFigureOut">
              <a:rPr lang="en-US" smtClean="0"/>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26938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3F40F-1BCB-433A-AE9B-2315A121BB8B}" type="datetimeFigureOut">
              <a:rPr lang="en-US" smtClean="0"/>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103464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53F40F-1BCB-433A-AE9B-2315A121BB8B}" type="datetimeFigureOut">
              <a:rPr lang="en-US" smtClean="0"/>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E61B2-CA90-412E-BD65-61AA6696FB2B}" type="slidenum">
              <a:rPr lang="en-US" smtClean="0"/>
              <a:t>‹#›</a:t>
            </a:fld>
            <a:endParaRPr lang="en-US"/>
          </a:p>
        </p:txBody>
      </p:sp>
    </p:spTree>
    <p:extLst>
      <p:ext uri="{BB962C8B-B14F-4D97-AF65-F5344CB8AC3E}">
        <p14:creationId xmlns:p14="http://schemas.microsoft.com/office/powerpoint/2010/main" val="161275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3F40F-1BCB-433A-AE9B-2315A121BB8B}" type="datetimeFigureOut">
              <a:rPr lang="en-US" smtClean="0"/>
              <a:t>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E61B2-CA90-412E-BD65-61AA6696FB2B}" type="slidenum">
              <a:rPr lang="en-US" smtClean="0"/>
              <a:t>‹#›</a:t>
            </a:fld>
            <a:endParaRPr lang="en-US"/>
          </a:p>
        </p:txBody>
      </p:sp>
    </p:spTree>
    <p:extLst>
      <p:ext uri="{BB962C8B-B14F-4D97-AF65-F5344CB8AC3E}">
        <p14:creationId xmlns:p14="http://schemas.microsoft.com/office/powerpoint/2010/main" val="36239413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T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enter the world of Python Programming for ArcGIS</a:t>
            </a:r>
            <a:endParaRPr lang="en-US" dirty="0"/>
          </a:p>
        </p:txBody>
      </p:sp>
      <p:sp>
        <p:nvSpPr>
          <p:cNvPr id="3" name="Subtitle 2"/>
          <p:cNvSpPr>
            <a:spLocks noGrp="1"/>
          </p:cNvSpPr>
          <p:nvPr>
            <p:ph type="subTitle" idx="1"/>
          </p:nvPr>
        </p:nvSpPr>
        <p:spPr/>
        <p:txBody>
          <a:bodyPr/>
          <a:lstStyle/>
          <a:p>
            <a:r>
              <a:rPr lang="en-US" dirty="0" smtClean="0"/>
              <a:t>Or, a funny thing happened on the way </a:t>
            </a:r>
            <a:r>
              <a:rPr lang="en-US" smtClean="0"/>
              <a:t>from an ESRI </a:t>
            </a:r>
            <a:r>
              <a:rPr lang="en-US" dirty="0" smtClean="0"/>
              <a:t>conference</a:t>
            </a:r>
          </a:p>
          <a:p>
            <a:r>
              <a:rPr lang="en-US" dirty="0" smtClean="0"/>
              <a:t>By Katherine Paybins</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228600"/>
            <a:ext cx="6096000" cy="914400"/>
          </a:xfrm>
          <a:prstGeom prst="rect">
            <a:avLst/>
          </a:prstGeom>
        </p:spPr>
      </p:pic>
      <p:sp>
        <p:nvSpPr>
          <p:cNvPr id="5" name="TextBox 4"/>
          <p:cNvSpPr txBox="1"/>
          <p:nvPr/>
        </p:nvSpPr>
        <p:spPr>
          <a:xfrm>
            <a:off x="990600" y="5911334"/>
            <a:ext cx="7315200" cy="369332"/>
          </a:xfrm>
          <a:prstGeom prst="rect">
            <a:avLst/>
          </a:prstGeom>
          <a:noFill/>
        </p:spPr>
        <p:txBody>
          <a:bodyPr wrap="square" rtlCol="0">
            <a:spAutoFit/>
          </a:bodyPr>
          <a:lstStyle/>
          <a:p>
            <a:pPr algn="ctr"/>
            <a:r>
              <a:rPr lang="en-US" dirty="0" smtClean="0"/>
              <a:t>WVAGP Membership Meeting, November 3, 2011</a:t>
            </a:r>
            <a:endParaRPr lang="en-US" dirty="0"/>
          </a:p>
        </p:txBody>
      </p:sp>
      <p:pic>
        <p:nvPicPr>
          <p:cNvPr id="6" name="Paybins.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4735" y="6196781"/>
            <a:ext cx="609600" cy="609600"/>
          </a:xfrm>
          <a:prstGeom prst="rect">
            <a:avLst/>
          </a:prstGeom>
        </p:spPr>
      </p:pic>
    </p:spTree>
    <p:extLst>
      <p:ext uri="{BB962C8B-B14F-4D97-AF65-F5344CB8AC3E}">
        <p14:creationId xmlns:p14="http://schemas.microsoft.com/office/powerpoint/2010/main" val="3142559040"/>
      </p:ext>
    </p:extLst>
  </p:cSld>
  <p:clrMapOvr>
    <a:masterClrMapping/>
  </p:clrMapOvr>
  <mc:AlternateContent xmlns:mc="http://schemas.openxmlformats.org/markup-compatibility/2006">
    <mc:Choice xmlns:p14="http://schemas.microsoft.com/office/powerpoint/2010/main" Requires="p14">
      <p:transition spd="slow" p14:dur="2000" advTm="20486"/>
    </mc:Choice>
    <mc:Fallback>
      <p:transition spd="slow" advTm="20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0"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3849"/>
          </a:xfrm>
        </p:spPr>
        <p:txBody>
          <a:bodyPr>
            <a:normAutofit/>
          </a:bodyPr>
          <a:lstStyle/>
          <a:p>
            <a:r>
              <a:rPr lang="en-US" sz="2400" dirty="0" smtClean="0"/>
              <a:t>Look at the ESRI site for sample scripts to download, and also look within the </a:t>
            </a:r>
            <a:r>
              <a:rPr lang="en-US" sz="2400" dirty="0" err="1" smtClean="0"/>
              <a:t>ArcToolBox</a:t>
            </a:r>
            <a:r>
              <a:rPr lang="en-US" sz="2400" dirty="0" smtClean="0"/>
              <a:t> for scripts.</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08487"/>
            <a:ext cx="7934638" cy="57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433025"/>
      </p:ext>
    </p:extLst>
  </p:cSld>
  <p:clrMapOvr>
    <a:masterClrMapping/>
  </p:clrMapOvr>
  <mc:AlternateContent xmlns:mc="http://schemas.openxmlformats.org/markup-compatibility/2006">
    <mc:Choice xmlns:p14="http://schemas.microsoft.com/office/powerpoint/2010/main" Requires="p14">
      <p:transition spd="slow" p14:dur="2000" advTm="23854"/>
    </mc:Choice>
    <mc:Fallback>
      <p:transition spd="slow" advTm="2385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0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615523"/>
      </p:ext>
    </p:extLst>
  </p:cSld>
  <p:clrMapOvr>
    <a:masterClrMapping/>
  </p:clrMapOvr>
  <mc:AlternateContent xmlns:mc="http://schemas.openxmlformats.org/markup-compatibility/2006">
    <mc:Choice xmlns:p14="http://schemas.microsoft.com/office/powerpoint/2010/main" Requires="p14">
      <p:transition spd="slow" p14:dur="2000" advTm="11510"/>
    </mc:Choice>
    <mc:Fallback>
      <p:transition spd="slow" advTm="1151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Online classes</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The Python tutorial is available on several sites, but you have it on your computer if you have ArcGIS installed</a:t>
            </a:r>
          </a:p>
          <a:p>
            <a:r>
              <a:rPr lang="en-US" dirty="0" smtClean="0"/>
              <a:t>ESRI offers twelve online courses relating directly to or referencing Python, including:</a:t>
            </a:r>
          </a:p>
          <a:p>
            <a:pPr marL="0" indent="0">
              <a:buNone/>
            </a:pPr>
            <a:r>
              <a:rPr lang="en-US" dirty="0" smtClean="0"/>
              <a:t>Basics of Python (for ArcGIS 10)</a:t>
            </a:r>
          </a:p>
          <a:p>
            <a:pPr marL="0" indent="0">
              <a:buNone/>
            </a:pPr>
            <a:r>
              <a:rPr lang="en-US" dirty="0" smtClean="0"/>
              <a:t>Python Scripting for Map Automation in ArcGIS  10</a:t>
            </a:r>
          </a:p>
          <a:p>
            <a:pPr marL="0" indent="0">
              <a:buNone/>
            </a:pPr>
            <a:r>
              <a:rPr lang="en-US" dirty="0" smtClean="0"/>
              <a:t>Python Scripting for Geoprocessing Workflows (</a:t>
            </a:r>
            <a:r>
              <a:rPr lang="en-US" dirty="0"/>
              <a:t>A</a:t>
            </a:r>
            <a:r>
              <a:rPr lang="en-US" dirty="0" smtClean="0"/>
              <a:t>rcGIS 10)</a:t>
            </a:r>
            <a:endParaRPr lang="en-US" dirty="0"/>
          </a:p>
        </p:txBody>
      </p:sp>
    </p:spTree>
    <p:extLst>
      <p:ext uri="{BB962C8B-B14F-4D97-AF65-F5344CB8AC3E}">
        <p14:creationId xmlns:p14="http://schemas.microsoft.com/office/powerpoint/2010/main" val="1578396006"/>
      </p:ext>
    </p:extLst>
  </p:cSld>
  <p:clrMapOvr>
    <a:masterClrMapping/>
  </p:clrMapOvr>
  <mc:AlternateContent xmlns:mc="http://schemas.openxmlformats.org/markup-compatibility/2006">
    <mc:Choice xmlns:p14="http://schemas.microsoft.com/office/powerpoint/2010/main" Requires="p14">
      <p:transition spd="slow" p14:dur="2000" advTm="34120"/>
    </mc:Choice>
    <mc:Fallback>
      <p:transition spd="slow" advTm="3412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of learning the software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First, conference sessions showing use of the new arcpy set of python scripts</a:t>
            </a:r>
          </a:p>
          <a:p>
            <a:r>
              <a:rPr lang="en-US" dirty="0" smtClean="0"/>
              <a:t>Next, taking the tutorial and starting a notes for future reference/ copy and paste into Python.</a:t>
            </a:r>
          </a:p>
          <a:p>
            <a:r>
              <a:rPr lang="en-US" dirty="0" smtClean="0"/>
              <a:t>Also, testing out running commands in the Python window</a:t>
            </a:r>
          </a:p>
          <a:p>
            <a:r>
              <a:rPr lang="en-US" dirty="0" smtClean="0"/>
              <a:t>Purchased a couple of books on the topic- I like the Python Phrasebook by Brad Dayley, and Core Python Programming by Wesley Chun</a:t>
            </a:r>
          </a:p>
          <a:p>
            <a:r>
              <a:rPr lang="en-US" dirty="0" smtClean="0"/>
              <a:t>As I work on projects, I try to view any Python scripts in the GeoProcessing tools</a:t>
            </a:r>
            <a:endParaRPr lang="en-US" dirty="0"/>
          </a:p>
        </p:txBody>
      </p:sp>
    </p:spTree>
    <p:extLst>
      <p:ext uri="{BB962C8B-B14F-4D97-AF65-F5344CB8AC3E}">
        <p14:creationId xmlns:p14="http://schemas.microsoft.com/office/powerpoint/2010/main" val="1656308120"/>
      </p:ext>
    </p:extLst>
  </p:cSld>
  <p:clrMapOvr>
    <a:masterClrMapping/>
  </p:clrMapOvr>
  <mc:AlternateContent xmlns:mc="http://schemas.openxmlformats.org/markup-compatibility/2006">
    <mc:Choice xmlns:p14="http://schemas.microsoft.com/office/powerpoint/2010/main" Requires="p14">
      <p:transition spd="slow" p14:dur="2000" advTm="41258"/>
    </mc:Choice>
    <mc:Fallback>
      <p:transition spd="slow" advTm="4125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 is a good idea</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latin typeface="Arial" pitchFamily="34" charset="0"/>
              </a:rPr>
              <a:t>For instance, here are some notes from the Tutorial that I have kept for reference and cut/paste.</a:t>
            </a:r>
          </a:p>
          <a:p>
            <a:pPr marL="0" indent="0">
              <a:buNone/>
            </a:pPr>
            <a:r>
              <a:rPr lang="en-US" dirty="0" smtClean="0">
                <a:latin typeface="Arial" pitchFamily="34" charset="0"/>
              </a:rPr>
              <a:t>________________________________________________________</a:t>
            </a:r>
          </a:p>
          <a:p>
            <a:pPr marL="0" indent="0">
              <a:buNone/>
            </a:pPr>
            <a:r>
              <a:rPr lang="en-US" dirty="0" smtClean="0">
                <a:latin typeface="Arial" pitchFamily="34" charset="0"/>
                <a:cs typeface="Arial" pitchFamily="34" charset="0"/>
              </a:rPr>
              <a:t>Commands to start at beginning of interactive Python session, or in a script if I want the functionality included by using these commands.</a:t>
            </a:r>
          </a:p>
          <a:p>
            <a:pPr marL="0" indent="0">
              <a:buNone/>
            </a:pP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import os</a:t>
            </a:r>
          </a:p>
          <a:p>
            <a:pPr marL="0" indent="0">
              <a:buNone/>
            </a:pPr>
            <a:r>
              <a:rPr lang="en-US" dirty="0" smtClean="0">
                <a:latin typeface="Arial" pitchFamily="34" charset="0"/>
                <a:cs typeface="Arial" pitchFamily="34" charset="0"/>
              </a:rPr>
              <a:t>filename = </a:t>
            </a:r>
            <a:r>
              <a:rPr lang="en-US" dirty="0" err="1" smtClean="0">
                <a:latin typeface="Arial" pitchFamily="34" charset="0"/>
                <a:cs typeface="Arial" pitchFamily="34" charset="0"/>
              </a:rPr>
              <a:t>os.environ.get</a:t>
            </a:r>
            <a:r>
              <a:rPr lang="en-US" dirty="0" smtClean="0">
                <a:latin typeface="Arial" pitchFamily="34" charset="0"/>
                <a:cs typeface="Arial" pitchFamily="34" charset="0"/>
              </a:rPr>
              <a:t>('PYTHONSTARTUP')</a:t>
            </a:r>
          </a:p>
          <a:p>
            <a:pPr marL="0" indent="0">
              <a:buNone/>
            </a:pPr>
            <a:r>
              <a:rPr lang="en-US" dirty="0" smtClean="0">
                <a:latin typeface="Arial" pitchFamily="34" charset="0"/>
                <a:cs typeface="Arial" pitchFamily="34" charset="0"/>
              </a:rPr>
              <a:t> if filename and </a:t>
            </a:r>
            <a:r>
              <a:rPr lang="en-US" dirty="0" err="1" smtClean="0">
                <a:latin typeface="Arial" pitchFamily="34" charset="0"/>
                <a:cs typeface="Arial" pitchFamily="34" charset="0"/>
              </a:rPr>
              <a:t>os.path.isfile</a:t>
            </a:r>
            <a:r>
              <a:rPr lang="en-US" dirty="0" smtClean="0">
                <a:latin typeface="Arial" pitchFamily="34" charset="0"/>
                <a:cs typeface="Arial" pitchFamily="34" charset="0"/>
              </a:rPr>
              <a:t>(filename): </a:t>
            </a:r>
          </a:p>
          <a:p>
            <a:pPr marL="0" indent="0">
              <a:buNone/>
            </a:pPr>
            <a:r>
              <a:rPr lang="en-US" dirty="0" smtClean="0">
                <a:latin typeface="Arial" pitchFamily="34" charset="0"/>
                <a:cs typeface="Arial" pitchFamily="34" charset="0"/>
              </a:rPr>
              <a:t>	</a:t>
            </a:r>
            <a:r>
              <a:rPr lang="en-US" dirty="0" err="1" smtClean="0">
                <a:latin typeface="Arial" pitchFamily="34" charset="0"/>
                <a:cs typeface="Arial" pitchFamily="34" charset="0"/>
              </a:rPr>
              <a:t>execfile</a:t>
            </a:r>
            <a:r>
              <a:rPr lang="en-US" dirty="0" smtClean="0">
                <a:latin typeface="Arial" pitchFamily="34" charset="0"/>
                <a:cs typeface="Arial" pitchFamily="34" charset="0"/>
              </a:rPr>
              <a:t>(filename) </a:t>
            </a:r>
          </a:p>
          <a:p>
            <a:pPr marL="0" indent="0">
              <a:buNone/>
            </a:pPr>
            <a:r>
              <a:rPr lang="en-US" dirty="0" smtClean="0">
                <a:latin typeface="Arial" pitchFamily="34" charset="0"/>
                <a:cs typeface="Arial" pitchFamily="34" charset="0"/>
              </a:rPr>
              <a:t>import </a:t>
            </a:r>
            <a:r>
              <a:rPr lang="en-US" dirty="0" err="1" smtClean="0">
                <a:latin typeface="Arial" pitchFamily="34" charset="0"/>
                <a:cs typeface="Arial" pitchFamily="34" charset="0"/>
              </a:rPr>
              <a:t>env</a:t>
            </a:r>
            <a:endParaRPr lang="en-US"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import arcpy</a:t>
            </a:r>
          </a:p>
          <a:p>
            <a:pPr marL="0" indent="0">
              <a:buNone/>
            </a:pPr>
            <a:r>
              <a:rPr lang="en-US" dirty="0" smtClean="0">
                <a:latin typeface="Arial" pitchFamily="34" charset="0"/>
                <a:cs typeface="Arial" pitchFamily="34" charset="0"/>
              </a:rPr>
              <a:t>  arcpy.sa</a:t>
            </a:r>
          </a:p>
          <a:p>
            <a:pPr marL="0" indent="0">
              <a:buNone/>
            </a:pPr>
            <a:r>
              <a:rPr lang="en-US" dirty="0" smtClean="0">
                <a:latin typeface="Arial" pitchFamily="34" charset="0"/>
                <a:cs typeface="Arial" pitchFamily="34" charset="0"/>
              </a:rPr>
              <a:t>  </a:t>
            </a:r>
            <a:r>
              <a:rPr lang="en-US" dirty="0" err="1" smtClean="0">
                <a:latin typeface="Arial" pitchFamily="34" charset="0"/>
                <a:cs typeface="Arial" pitchFamily="34" charset="0"/>
              </a:rPr>
              <a:t>arcpy.mapping</a:t>
            </a:r>
            <a:endParaRPr lang="en-US" dirty="0" smtClean="0">
              <a:latin typeface="Arial" pitchFamily="34" charset="0"/>
              <a:cs typeface="Arial" pitchFamily="34" charset="0"/>
            </a:endParaRPr>
          </a:p>
          <a:p>
            <a:pPr marL="0" indent="0">
              <a:buNone/>
            </a:pPr>
            <a:r>
              <a:rPr lang="en-US" dirty="0" smtClean="0">
                <a:latin typeface="Arial" pitchFamily="34" charset="0"/>
                <a:cs typeface="Arial" pitchFamily="34" charset="0"/>
              </a:rPr>
              <a:t>  arcpy.ga</a:t>
            </a:r>
          </a:p>
          <a:p>
            <a:pPr marL="0" indent="0">
              <a:buNone/>
            </a:pPr>
            <a:endParaRPr lang="en-US" dirty="0"/>
          </a:p>
        </p:txBody>
      </p:sp>
    </p:spTree>
    <p:extLst>
      <p:ext uri="{BB962C8B-B14F-4D97-AF65-F5344CB8AC3E}">
        <p14:creationId xmlns:p14="http://schemas.microsoft.com/office/powerpoint/2010/main" val="53949286"/>
      </p:ext>
    </p:extLst>
  </p:cSld>
  <p:clrMapOvr>
    <a:masterClrMapping/>
  </p:clrMapOvr>
  <mc:AlternateContent xmlns:mc="http://schemas.openxmlformats.org/markup-compatibility/2006">
    <mc:Choice xmlns:p14="http://schemas.microsoft.com/office/powerpoint/2010/main" Requires="p14">
      <p:transition spd="slow" p14:dur="2000" advTm="62979"/>
    </mc:Choice>
    <mc:Fallback>
      <p:transition spd="slow" advTm="6297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487362"/>
          </a:xfrm>
        </p:spPr>
        <p:txBody>
          <a:bodyPr>
            <a:noAutofit/>
          </a:bodyPr>
          <a:lstStyle/>
          <a:p>
            <a:r>
              <a:rPr lang="en-US" sz="4000" dirty="0" smtClean="0"/>
              <a:t>An easy way to make a python program from geoprocessing models:</a:t>
            </a:r>
            <a:endParaRPr lang="en-US" sz="40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79" y="1227221"/>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111986"/>
      </p:ext>
    </p:extLst>
  </p:cSld>
  <p:clrMapOvr>
    <a:masterClrMapping/>
  </p:clrMapOvr>
  <mc:AlternateContent xmlns:mc="http://schemas.openxmlformats.org/markup-compatibility/2006">
    <mc:Choice xmlns:p14="http://schemas.microsoft.com/office/powerpoint/2010/main" Requires="p14">
      <p:transition spd="slow" p14:dur="2000" advTm="59137"/>
    </mc:Choice>
    <mc:Fallback>
      <p:transition spd="slow" advTm="5913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487362"/>
          </a:xfrm>
        </p:spPr>
        <p:txBody>
          <a:bodyPr>
            <a:normAutofit fontScale="90000"/>
          </a:bodyPr>
          <a:lstStyle/>
          <a:p>
            <a:r>
              <a:rPr lang="en-US" dirty="0" smtClean="0"/>
              <a:t>Here is that Python script: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91440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264295"/>
      </p:ext>
    </p:extLst>
  </p:cSld>
  <p:clrMapOvr>
    <a:masterClrMapping/>
  </p:clrMapOvr>
  <mc:AlternateContent xmlns:mc="http://schemas.openxmlformats.org/markup-compatibility/2006">
    <mc:Choice xmlns:p14="http://schemas.microsoft.com/office/powerpoint/2010/main" Requires="p14">
      <p:transition spd="slow" p14:dur="2000" advTm="84443"/>
    </mc:Choice>
    <mc:Fallback>
      <p:transition spd="slow" advTm="8444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 and view scripts from the </a:t>
            </a:r>
            <a:r>
              <a:rPr lang="en-US" dirty="0" err="1" smtClean="0"/>
              <a:t>ArcToolbox</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7" y="1574800"/>
            <a:ext cx="67913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830941"/>
      </p:ext>
    </p:extLst>
  </p:cSld>
  <p:clrMapOvr>
    <a:masterClrMapping/>
  </p:clrMapOvr>
  <mc:AlternateContent xmlns:mc="http://schemas.openxmlformats.org/markup-compatibility/2006">
    <mc:Choice xmlns:p14="http://schemas.microsoft.com/office/powerpoint/2010/main" Requires="p14">
      <p:transition spd="slow" p14:dur="2000" advTm="10600"/>
    </mc:Choice>
    <mc:Fallback>
      <p:transition spd="slow" advTm="106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r>
              <a:rPr lang="en-US" dirty="0" smtClean="0"/>
              <a:t>Questions?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6096000" cy="914400"/>
          </a:xfrm>
          <a:prstGeom prst="rect">
            <a:avLst/>
          </a:prstGeom>
        </p:spPr>
      </p:pic>
    </p:spTree>
    <p:extLst>
      <p:ext uri="{BB962C8B-B14F-4D97-AF65-F5344CB8AC3E}">
        <p14:creationId xmlns:p14="http://schemas.microsoft.com/office/powerpoint/2010/main" val="1611904260"/>
      </p:ext>
    </p:extLst>
  </p:cSld>
  <p:clrMapOvr>
    <a:masterClrMapping/>
  </p:clrMapOvr>
  <mc:AlternateContent xmlns:mc="http://schemas.openxmlformats.org/markup-compatibility/2006">
    <mc:Choice xmlns:p14="http://schemas.microsoft.com/office/powerpoint/2010/main" Requires="p14">
      <p:transition spd="slow" p14:dur="2000" advTm="321866"/>
    </mc:Choice>
    <mc:Fallback>
      <p:transition spd="slow" advTm="32186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Python in ArcGIS 9 or 10?</a:t>
            </a:r>
            <a:endParaRPr lang="en-US" dirty="0"/>
          </a:p>
        </p:txBody>
      </p:sp>
      <p:sp>
        <p:nvSpPr>
          <p:cNvPr id="3" name="Content Placeholder 2"/>
          <p:cNvSpPr>
            <a:spLocks noGrp="1"/>
          </p:cNvSpPr>
          <p:nvPr>
            <p:ph idx="1"/>
          </p:nvPr>
        </p:nvSpPr>
        <p:spPr/>
        <p:txBody>
          <a:bodyPr>
            <a:normAutofit fontScale="92500"/>
          </a:bodyPr>
          <a:lstStyle/>
          <a:p>
            <a:r>
              <a:rPr lang="en-US" dirty="0" smtClean="0"/>
              <a:t>With ArcGIS 10, Python scripting takes front place for programming repetitive tasks and creating custom functions for the </a:t>
            </a:r>
            <a:r>
              <a:rPr lang="en-US" dirty="0" err="1" smtClean="0"/>
              <a:t>ArcToolbox</a:t>
            </a:r>
            <a:r>
              <a:rPr lang="en-US" dirty="0" smtClean="0"/>
              <a:t>.</a:t>
            </a:r>
          </a:p>
          <a:p>
            <a:r>
              <a:rPr lang="en-US" dirty="0" smtClean="0"/>
              <a:t>Python as a programming language has been around for awhile, and when your ArcGIS 10 was installed, Python 2.6.5 was also, with a GUI included called the Idle Python Shell. There are other GUIs out there, but the Idle GUI is one of the more popular for it’s ease of use.</a:t>
            </a:r>
            <a:endParaRPr lang="en-US" dirty="0"/>
          </a:p>
        </p:txBody>
      </p:sp>
    </p:spTree>
    <p:extLst>
      <p:ext uri="{BB962C8B-B14F-4D97-AF65-F5344CB8AC3E}">
        <p14:creationId xmlns:p14="http://schemas.microsoft.com/office/powerpoint/2010/main" val="2226653716"/>
      </p:ext>
    </p:extLst>
  </p:cSld>
  <p:clrMapOvr>
    <a:masterClrMapping/>
  </p:clrMapOvr>
  <mc:AlternateContent xmlns:mc="http://schemas.openxmlformats.org/markup-compatibility/2006">
    <mc:Choice xmlns:p14="http://schemas.microsoft.com/office/powerpoint/2010/main" Requires="p14">
      <p:transition spd="slow" p14:dur="2000" advTm="56759"/>
    </mc:Choice>
    <mc:Fallback>
      <p:transition spd="slow" advTm="5675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Python Tutorial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Python is an easy to learn, powerful programming language. It has efficient high-level data structures and a simple but effective approach to object-oriented programming. Python’s elegant syntax and dynamic typing, together with its interpreted nature, make it an ideal language for scripting and rapid application development in many areas on most platforms.</a:t>
            </a:r>
          </a:p>
          <a:p>
            <a:endParaRPr lang="en-US" dirty="0" smtClean="0"/>
          </a:p>
          <a:p>
            <a:r>
              <a:rPr lang="en-US" dirty="0" smtClean="0"/>
              <a:t>The Python interpreter and the extensive standard library are freely available in source or binary form for all major platforms from the Python Web site, http://www.python.org/, and may be freely distributed. The same site also contains distributions of and pointers to many free third party Python modules, programs and tools, and additional documentation.</a:t>
            </a:r>
          </a:p>
          <a:p>
            <a:endParaRPr lang="en-US" dirty="0" smtClean="0"/>
          </a:p>
          <a:p>
            <a:endParaRPr lang="en-US" dirty="0"/>
          </a:p>
        </p:txBody>
      </p:sp>
    </p:spTree>
    <p:extLst>
      <p:ext uri="{BB962C8B-B14F-4D97-AF65-F5344CB8AC3E}">
        <p14:creationId xmlns:p14="http://schemas.microsoft.com/office/powerpoint/2010/main" val="2124354622"/>
      </p:ext>
    </p:extLst>
  </p:cSld>
  <p:clrMapOvr>
    <a:masterClrMapping/>
  </p:clrMapOvr>
  <mc:AlternateContent xmlns:mc="http://schemas.openxmlformats.org/markup-compatibility/2006">
    <mc:Choice xmlns:p14="http://schemas.microsoft.com/office/powerpoint/2010/main" Requires="p14">
      <p:transition spd="slow" p14:dur="2000" advTm="21020"/>
    </mc:Choice>
    <mc:Fallback>
      <p:transition spd="slow" advTm="2102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698791" cy="705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149531"/>
      </p:ext>
    </p:extLst>
  </p:cSld>
  <p:clrMapOvr>
    <a:masterClrMapping/>
  </p:clrMapOvr>
  <mc:AlternateContent xmlns:mc="http://schemas.openxmlformats.org/markup-compatibility/2006">
    <mc:Choice xmlns:p14="http://schemas.microsoft.com/office/powerpoint/2010/main" Requires="p14">
      <p:transition spd="slow" p14:dur="2000" advTm="11461"/>
    </mc:Choice>
    <mc:Fallback>
      <p:transition spd="slow" advTm="1146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ESRI help documents</a:t>
            </a:r>
            <a:endParaRPr lang="en-US" dirty="0"/>
          </a:p>
        </p:txBody>
      </p:sp>
      <p:sp>
        <p:nvSpPr>
          <p:cNvPr id="4" name="Rectangle 3"/>
          <p:cNvSpPr/>
          <p:nvPr/>
        </p:nvSpPr>
        <p:spPr>
          <a:xfrm>
            <a:off x="457200" y="1219200"/>
            <a:ext cx="8057147" cy="5355312"/>
          </a:xfrm>
          <a:prstGeom prst="rect">
            <a:avLst/>
          </a:prstGeom>
        </p:spPr>
        <p:txBody>
          <a:bodyPr wrap="square">
            <a:spAutoFit/>
          </a:bodyPr>
          <a:lstStyle/>
          <a:p>
            <a:r>
              <a:rPr lang="en-US" dirty="0" smtClean="0"/>
              <a:t>Python was introduced to the ArcGIS community at 9.0. Since then, it has been accepted as the scripting language of choice for geoprocessing users and continues to grow. Each release has furthered the Python experience, providing you with more capabilities and a richer, more Python-friendly experience.</a:t>
            </a:r>
          </a:p>
          <a:p>
            <a:endParaRPr lang="en-US" dirty="0" smtClean="0"/>
          </a:p>
          <a:p>
            <a:r>
              <a:rPr lang="en-US" dirty="0" smtClean="0"/>
              <a:t>ESRI has fully embraced Python for ArcGIS and sees Python as the language that fulfills the needs of our user community. Here are just some of the advantages of Python:</a:t>
            </a:r>
          </a:p>
          <a:p>
            <a:endParaRPr lang="en-US" dirty="0" smtClean="0"/>
          </a:p>
          <a:p>
            <a:r>
              <a:rPr lang="en-US" dirty="0" smtClean="0"/>
              <a:t>Easy to learn and excellent for beginners, yet superb for experts </a:t>
            </a:r>
          </a:p>
          <a:p>
            <a:r>
              <a:rPr lang="en-US" dirty="0" smtClean="0"/>
              <a:t>Highly scalable, suitable for large projects or small one-off programs known as scripts </a:t>
            </a:r>
          </a:p>
          <a:p>
            <a:r>
              <a:rPr lang="en-US" dirty="0" smtClean="0"/>
              <a:t>Portable, cross-platform </a:t>
            </a:r>
          </a:p>
          <a:p>
            <a:r>
              <a:rPr lang="en-US" dirty="0" smtClean="0"/>
              <a:t>Embeddable (making ArcGIS scriptable) </a:t>
            </a:r>
          </a:p>
          <a:p>
            <a:r>
              <a:rPr lang="en-US" dirty="0" smtClean="0"/>
              <a:t>Stable and mature </a:t>
            </a:r>
          </a:p>
          <a:p>
            <a:r>
              <a:rPr lang="en-US" dirty="0" smtClean="0"/>
              <a:t>A large user community </a:t>
            </a:r>
          </a:p>
          <a:p>
            <a:r>
              <a:rPr lang="en-US" dirty="0" smtClean="0"/>
              <a:t>Python extends across ArcGIS and becomes the language for data analysis, data conversion, data management, and map automation, helping increase productivity.</a:t>
            </a:r>
          </a:p>
          <a:p>
            <a:endParaRPr lang="en-US" dirty="0"/>
          </a:p>
        </p:txBody>
      </p:sp>
    </p:spTree>
    <p:extLst>
      <p:ext uri="{BB962C8B-B14F-4D97-AF65-F5344CB8AC3E}">
        <p14:creationId xmlns:p14="http://schemas.microsoft.com/office/powerpoint/2010/main" val="529727458"/>
      </p:ext>
    </p:extLst>
  </p:cSld>
  <p:clrMapOvr>
    <a:masterClrMapping/>
  </p:clrMapOvr>
  <mc:AlternateContent xmlns:mc="http://schemas.openxmlformats.org/markup-compatibility/2006">
    <mc:Choice xmlns:p14="http://schemas.microsoft.com/office/powerpoint/2010/main" Requires="p14">
      <p:transition spd="slow" p14:dur="2000" advTm="12815"/>
    </mc:Choice>
    <mc:Fallback>
      <p:transition spd="slow" advTm="1281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323524"/>
      </p:ext>
    </p:extLst>
  </p:cSld>
  <p:clrMapOvr>
    <a:masterClrMapping/>
  </p:clrMapOvr>
  <mc:AlternateContent xmlns:mc="http://schemas.openxmlformats.org/markup-compatibility/2006">
    <mc:Choice xmlns:p14="http://schemas.microsoft.com/office/powerpoint/2010/main" Requires="p14">
      <p:transition spd="slow" p14:dur="2000" advTm="12503"/>
    </mc:Choice>
    <mc:Fallback>
      <p:transition spd="slow" advTm="1250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help pages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4" y="1219200"/>
            <a:ext cx="921425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464378"/>
      </p:ext>
    </p:extLst>
  </p:cSld>
  <p:clrMapOvr>
    <a:masterClrMapping/>
  </p:clrMapOvr>
  <mc:AlternateContent xmlns:mc="http://schemas.openxmlformats.org/markup-compatibility/2006">
    <mc:Choice xmlns:p14="http://schemas.microsoft.com/office/powerpoint/2010/main" Requires="p14">
      <p:transition spd="slow" p14:dur="2000" advTm="14452"/>
    </mc:Choice>
    <mc:Fallback>
      <p:transition spd="slow" advTm="1445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Where to find in ArcGIS?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1066800"/>
            <a:ext cx="9753600" cy="706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115631"/>
      </p:ext>
    </p:extLst>
  </p:cSld>
  <p:clrMapOvr>
    <a:masterClrMapping/>
  </p:clrMapOvr>
  <mc:AlternateContent xmlns:mc="http://schemas.openxmlformats.org/markup-compatibility/2006">
    <mc:Choice xmlns:p14="http://schemas.microsoft.com/office/powerpoint/2010/main" Requires="p14">
      <p:transition spd="slow" p14:dur="2000" advTm="20411"/>
    </mc:Choice>
    <mc:Fallback>
      <p:transition spd="slow" advTm="2041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6465"/>
            <a:ext cx="9097879" cy="1054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04800"/>
            <a:ext cx="8153400" cy="461665"/>
          </a:xfrm>
          <a:prstGeom prst="rect">
            <a:avLst/>
          </a:prstGeom>
          <a:noFill/>
        </p:spPr>
        <p:txBody>
          <a:bodyPr wrap="square" rtlCol="0">
            <a:spAutoFit/>
          </a:bodyPr>
          <a:lstStyle/>
          <a:p>
            <a:r>
              <a:rPr lang="en-US" sz="2400" dirty="0" smtClean="0"/>
              <a:t>The IDLE python shell:</a:t>
            </a:r>
            <a:endParaRPr lang="en-US" sz="2400" dirty="0"/>
          </a:p>
        </p:txBody>
      </p:sp>
    </p:spTree>
    <p:extLst>
      <p:ext uri="{BB962C8B-B14F-4D97-AF65-F5344CB8AC3E}">
        <p14:creationId xmlns:p14="http://schemas.microsoft.com/office/powerpoint/2010/main" val="848583487"/>
      </p:ext>
    </p:extLst>
  </p:cSld>
  <p:clrMapOvr>
    <a:masterClrMapping/>
  </p:clrMapOvr>
  <mc:AlternateContent xmlns:mc="http://schemas.openxmlformats.org/markup-compatibility/2006">
    <mc:Choice xmlns:p14="http://schemas.microsoft.com/office/powerpoint/2010/main" Requires="p14">
      <p:transition spd="slow" p14:dur="2000" advTm="32946"/>
    </mc:Choice>
    <mc:Fallback>
      <p:transition spd="slow" advTm="3294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682</Words>
  <Application>Microsoft Office PowerPoint</Application>
  <PresentationFormat>On-screen Show (4:3)</PresentationFormat>
  <Paragraphs>61</Paragraphs>
  <Slides>18</Slides>
  <Notes>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How to enter the world of Python Programming for ArcGIS</vt:lpstr>
      <vt:lpstr>Why use Python in ArcGIS 9 or 10?</vt:lpstr>
      <vt:lpstr>From the Python Tutorial</vt:lpstr>
      <vt:lpstr>PowerPoint Presentation</vt:lpstr>
      <vt:lpstr>From ESRI help documents</vt:lpstr>
      <vt:lpstr>PowerPoint Presentation</vt:lpstr>
      <vt:lpstr>More help pages</vt:lpstr>
      <vt:lpstr>Where to find in ArcGIS?</vt:lpstr>
      <vt:lpstr>PowerPoint Presentation</vt:lpstr>
      <vt:lpstr>Look at the ESRI site for sample scripts to download, and also look within the ArcToolBox for scripts.</vt:lpstr>
      <vt:lpstr>PowerPoint Presentation</vt:lpstr>
      <vt:lpstr>Online classes</vt:lpstr>
      <vt:lpstr>An example of learning the software</vt:lpstr>
      <vt:lpstr>Taking notes is a good idea</vt:lpstr>
      <vt:lpstr>An easy way to make a python program from geoprocessing models:</vt:lpstr>
      <vt:lpstr>Here is that Python script:</vt:lpstr>
      <vt:lpstr>Open and view scripts from the ArcToolbox</vt:lpstr>
      <vt:lpstr>Questions?</vt:lpstr>
    </vt:vector>
  </TitlesOfParts>
  <Company>USGS WV WSC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enter the world of Python Programming for ArcGIS</dc:title>
  <dc:creator>kpaybins</dc:creator>
  <cp:lastModifiedBy>Patrick Corley</cp:lastModifiedBy>
  <cp:revision>16</cp:revision>
  <dcterms:created xsi:type="dcterms:W3CDTF">2011-10-24T14:37:03Z</dcterms:created>
  <dcterms:modified xsi:type="dcterms:W3CDTF">2011-12-07T16:13:20Z</dcterms:modified>
</cp:coreProperties>
</file>