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 id="2147483670" r:id="rId2"/>
    <p:sldMasterId id="2147483774" r:id="rId3"/>
  </p:sldMasterIdLst>
  <p:notesMasterIdLst>
    <p:notesMasterId r:id="rId30"/>
  </p:notesMasterIdLst>
  <p:handoutMasterIdLst>
    <p:handoutMasterId r:id="rId31"/>
  </p:handoutMasterIdLst>
  <p:sldIdLst>
    <p:sldId id="373" r:id="rId4"/>
    <p:sldId id="374" r:id="rId5"/>
    <p:sldId id="271" r:id="rId6"/>
    <p:sldId id="453" r:id="rId7"/>
    <p:sldId id="302" r:id="rId8"/>
    <p:sldId id="260" r:id="rId9"/>
    <p:sldId id="450" r:id="rId10"/>
    <p:sldId id="388" r:id="rId11"/>
    <p:sldId id="394" r:id="rId12"/>
    <p:sldId id="414" r:id="rId13"/>
    <p:sldId id="459" r:id="rId14"/>
    <p:sldId id="454" r:id="rId15"/>
    <p:sldId id="463" r:id="rId16"/>
    <p:sldId id="464" r:id="rId17"/>
    <p:sldId id="465" r:id="rId18"/>
    <p:sldId id="455" r:id="rId19"/>
    <p:sldId id="466" r:id="rId20"/>
    <p:sldId id="461" r:id="rId21"/>
    <p:sldId id="395" r:id="rId22"/>
    <p:sldId id="429" r:id="rId23"/>
    <p:sldId id="430" r:id="rId24"/>
    <p:sldId id="462" r:id="rId25"/>
    <p:sldId id="259" r:id="rId26"/>
    <p:sldId id="456" r:id="rId27"/>
    <p:sldId id="458" r:id="rId28"/>
    <p:sldId id="457" r:id="rId29"/>
  </p:sldIdLst>
  <p:sldSz cx="9144000" cy="6858000" type="screen4x3"/>
  <p:notesSz cx="7010400" cy="92964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1D"/>
    <a:srgbClr val="451FD1"/>
  </p:clrMru>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2" autoAdjust="0"/>
    <p:restoredTop sz="95087" autoAdjust="0"/>
  </p:normalViewPr>
  <p:slideViewPr>
    <p:cSldViewPr>
      <p:cViewPr>
        <p:scale>
          <a:sx n="90" d="100"/>
          <a:sy n="90" d="100"/>
        </p:scale>
        <p:origin x="-210" y="-78"/>
      </p:cViewPr>
      <p:guideLst>
        <p:guide orient="horz" pos="2160"/>
        <p:guide pos="2880"/>
      </p:guideLst>
    </p:cSldViewPr>
  </p:slideViewPr>
  <p:outlineViewPr>
    <p:cViewPr>
      <p:scale>
        <a:sx n="33" d="100"/>
        <a:sy n="33" d="100"/>
      </p:scale>
      <p:origin x="0" y="207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88" y="-96"/>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1143875A-974C-497F-BC1B-FACB22F2266D}" type="datetimeFigureOut">
              <a:rPr lang="en-US" smtClean="0"/>
              <a:pPr/>
              <a:t>10/31/2011</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67" tIns="46584" rIns="93167" bIns="46584" rtlCol="0" anchor="b"/>
          <a:lstStyle>
            <a:lvl1pPr algn="r">
              <a:defRPr sz="1200"/>
            </a:lvl1pPr>
          </a:lstStyle>
          <a:p>
            <a:fld id="{7E4A4EAB-4109-4DEE-B535-7EE6820A94C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F97678DB-3F8D-4CD0-BA77-3656CB4B8304}" type="datetimeFigureOut">
              <a:rPr lang="en-US" smtClean="0"/>
              <a:pPr/>
              <a:t>10/31/2011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7" tIns="46584" rIns="93167" bIns="46584" rtlCol="0" anchor="b"/>
          <a:lstStyle>
            <a:lvl1pPr algn="r">
              <a:defRPr sz="1200"/>
            </a:lvl1pPr>
          </a:lstStyle>
          <a:p>
            <a:fld id="{55A5A28D-BDB6-46FF-A1EF-D3D59E3A72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851814BE-9C01-4B95-9F99-7AF77D83698A}"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a:solidFill>
            <a:srgbClr val="FFFFFF"/>
          </a:solidFill>
          <a:ln/>
        </p:spPr>
      </p:sp>
      <p:sp>
        <p:nvSpPr>
          <p:cNvPr id="26627" name="Rectangle 2"/>
          <p:cNvSpPr>
            <a:spLocks noGrp="1" noChangeArrowheads="1"/>
          </p:cNvSpPr>
          <p:nvPr>
            <p:ph type="body" idx="1"/>
          </p:nvPr>
        </p:nvSpPr>
        <p:spPr>
          <a:noFill/>
          <a:ln/>
        </p:spPr>
        <p:txBody>
          <a:bodyPr/>
          <a:lstStyle/>
          <a:p>
            <a:pPr marL="1255713" lvl="1" indent="-493713" eaLnBrk="1" hangingPunct="1">
              <a:spcBef>
                <a:spcPts val="1200"/>
              </a:spcBef>
              <a:buSzPct val="171000"/>
              <a:buFontTx/>
              <a:buChar char="•"/>
            </a:pPr>
            <a:r>
              <a:rPr lang="en-US" sz="1800" dirty="0" smtClean="0">
                <a:solidFill>
                  <a:srgbClr val="191919"/>
                </a:solidFill>
                <a:ea typeface="ＭＳ Ｐゴシック" pitchFamily="34" charset="-128"/>
                <a:sym typeface="Gill Sans" charset="0"/>
              </a:rPr>
              <a:t>Precision Farming Seed corn = $220/bag</a:t>
            </a:r>
          </a:p>
          <a:p>
            <a:pPr marL="1255713" lvl="1" indent="-493713" eaLnBrk="1" hangingPunct="1">
              <a:spcBef>
                <a:spcPts val="1200"/>
              </a:spcBef>
              <a:buSzPct val="171000"/>
              <a:buFontTx/>
              <a:buChar char="•"/>
            </a:pPr>
            <a:r>
              <a:rPr lang="en-US" sz="1800" dirty="0" err="1" smtClean="0">
                <a:solidFill>
                  <a:srgbClr val="191919"/>
                </a:solidFill>
                <a:ea typeface="ＭＳ Ｐゴシック" pitchFamily="34" charset="-128"/>
                <a:sym typeface="Gill Sans" charset="0"/>
              </a:rPr>
              <a:t>Que</a:t>
            </a:r>
            <a:r>
              <a:rPr lang="en-US" sz="1800" dirty="0" smtClean="0">
                <a:solidFill>
                  <a:srgbClr val="191919"/>
                </a:solidFill>
                <a:ea typeface="ＭＳ Ｐゴシック" pitchFamily="34" charset="-128"/>
                <a:sym typeface="Gill Sans" charset="0"/>
              </a:rPr>
              <a:t> Creek mine rescue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851814BE-9C01-4B95-9F99-7AF77D83698A}"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851814BE-9C01-4B95-9F99-7AF77D83698A}"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7000DE-9FCD-43B4-A396-A23AED7D72E9}"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7000DE-9FCD-43B4-A396-A23AED7D72E9}"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7000DE-9FCD-43B4-A396-A23AED7D72E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7000DE-9FCD-43B4-A396-A23AED7D72E9}"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7000DE-9FCD-43B4-A396-A23AED7D72E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2"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7097AA-D70F-427E-B108-74C52343BB24}" type="datetimeFigureOut">
              <a:rPr lang="en-US" smtClean="0"/>
              <a:pPr/>
              <a:t>10/31/2011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31F28D-3DBC-409A-88AE-84F3663AA87F}" type="slidenum">
              <a:rPr lang="en-US" smtClean="0"/>
              <a:pPr/>
              <a:t>‹#›</a:t>
            </a:fld>
            <a:endParaRPr lang="en-US" dirty="0"/>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7097AA-D70F-427E-B108-74C52343BB24}" type="datetimeFigureOut">
              <a:rPr lang="en-US" smtClean="0"/>
              <a:pPr/>
              <a:t>10/31/2011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31F28D-3DBC-409A-88AE-84F3663AA87F}" type="slidenum">
              <a:rPr lang="en-US" smtClean="0"/>
              <a:pPr/>
              <a:t>‹#›</a:t>
            </a:fld>
            <a:endParaRPr lang="en-US" dirty="0"/>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477000"/>
            <a:ext cx="2133600" cy="24447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477000"/>
            <a:ext cx="2895600" cy="244475"/>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477000"/>
            <a:ext cx="2133600" cy="244475"/>
          </a:xfrm>
          <a:prstGeom prst="rect">
            <a:avLst/>
          </a:prstGeom>
          <a:ln/>
        </p:spPr>
        <p:txBody>
          <a:bodyPr/>
          <a:lstStyle>
            <a:lvl1pPr>
              <a:defRPr/>
            </a:lvl1pPr>
          </a:lstStyle>
          <a:p>
            <a:pPr>
              <a:defRPr/>
            </a:pPr>
            <a:fld id="{49FC01CD-C9B7-4F2C-BA92-DF86B2AC8142}" type="slidenum">
              <a:rPr lang="en-US"/>
              <a:pPr>
                <a:defRPr/>
              </a:pPr>
              <a:t>‹#›</a:t>
            </a:fld>
            <a:endParaRPr lang="en-US"/>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2"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7097AA-D70F-427E-B108-74C52343BB24}" type="datetimeFigureOut">
              <a:rPr lang="en-US" smtClean="0"/>
              <a:pPr/>
              <a:t>10/31/2011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31F28D-3DBC-409A-88AE-84F3663AA87F}" type="slidenum">
              <a:rPr lang="en-US" smtClean="0"/>
              <a:pPr/>
              <a:t>‹#›</a:t>
            </a:fld>
            <a:endParaRPr lang="en-US" dirty="0"/>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7097AA-D70F-427E-B108-74C52343BB24}" type="datetimeFigureOut">
              <a:rPr lang="en-US" smtClean="0"/>
              <a:pPr/>
              <a:t>10/31/2011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31F28D-3DBC-409A-88AE-84F3663AA87F}" type="slidenum">
              <a:rPr lang="en-US" smtClean="0"/>
              <a:pPr/>
              <a:t>‹#›</a:t>
            </a:fld>
            <a:endParaRPr lang="en-US" dirty="0"/>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477000"/>
            <a:ext cx="2133600" cy="24447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477000"/>
            <a:ext cx="2895600" cy="244475"/>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477000"/>
            <a:ext cx="2133600" cy="244475"/>
          </a:xfrm>
          <a:prstGeom prst="rect">
            <a:avLst/>
          </a:prstGeom>
          <a:ln/>
        </p:spPr>
        <p:txBody>
          <a:bodyPr/>
          <a:lstStyle>
            <a:lvl1pPr>
              <a:defRPr/>
            </a:lvl1pPr>
          </a:lstStyle>
          <a:p>
            <a:pPr>
              <a:defRPr/>
            </a:pPr>
            <a:fld id="{49FC01CD-C9B7-4F2C-BA92-DF86B2AC8142}" type="slidenum">
              <a:rPr lang="en-US"/>
              <a:pPr>
                <a:defRPr/>
              </a:pPr>
              <a:t>‹#›</a:t>
            </a:fld>
            <a:endParaRPr lang="en-US"/>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10/31/2011</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10/31/2011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transition spd="slow">
    <p:circl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21D778-B565-4D7E-94D7-64010A445B68}" type="datetimeFigureOut">
              <a:rPr lang="en-US" smtClean="0"/>
              <a:pPr/>
              <a:t>10/31/2011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10/31/2011</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21D778-B565-4D7E-94D7-64010A445B68}" type="datetimeFigureOut">
              <a:rPr lang="en-US" smtClean="0"/>
              <a:pPr/>
              <a:t>10/31/2011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10/31/2011</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1D778-B565-4D7E-94D7-64010A445B68}" type="datetimeFigureOut">
              <a:rPr lang="en-US" smtClean="0"/>
              <a:pPr/>
              <a:t>10/31/2011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a:t>
            </a:fld>
            <a:endParaRPr kumimoji="0" lang="en-US" dirty="0">
              <a:solidFill>
                <a:srgbClr val="FFFFFF"/>
              </a:solidFill>
            </a:endParaRPr>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7097AA-D70F-427E-B108-74C52343BB24}" type="datetimeFigureOut">
              <a:rPr lang="en-US" smtClean="0"/>
              <a:pPr/>
              <a:t>10/31/2011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31F28D-3DBC-409A-88AE-84F3663AA87F}"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7097AA-D70F-427E-B108-74C52343BB24}" type="datetimeFigureOut">
              <a:rPr lang="en-US" smtClean="0"/>
              <a:pPr/>
              <a:t>10/31/2011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31F28D-3DBC-409A-88AE-84F3663AA87F}"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10/31/2011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10/31/2011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3" r:id="rId12"/>
    <p:sldLayoutId id="2147483674" r:id="rId13"/>
    <p:sldLayoutId id="2147483675" r:id="rId14"/>
  </p:sldLayoutIdLst>
  <p:transition spd="slow">
    <p:circl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8100000" scaled="1"/>
          <a:tileRect/>
        </a:gra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10"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6" r:id="rId2"/>
    <p:sldLayoutId id="2147483677" r:id="rId3"/>
    <p:sldLayoutId id="2147483678" r:id="rId4"/>
    <p:sldLayoutId id="2147483679" r:id="rId5"/>
    <p:sldLayoutId id="2147483680" r:id="rId6"/>
    <p:sldLayoutId id="2147483681" r:id="rId7"/>
    <p:sldLayoutId id="2147483682" r:id="rId8"/>
  </p:sldLayoutIdLst>
  <p:transition spd="slow">
    <p:circl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10/31/2011</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slow">
    <p:circl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slide" Target="slide18.xml"/><Relationship Id="rId5" Type="http://schemas.openxmlformats.org/officeDocument/2006/relationships/slide" Target="slide23.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m/imgres?imgurl=http://www.craftyjenny.com/images/clipart/star-smiley-face-download.gif&amp;imgrefurl=http://www.craftyjenny.com/free-clip-art-download-star-smiley-face.html&amp;usg=__s9pgJi0XsmpN--wWOeTZiOLTqqY=&amp;h=287&amp;w=300&amp;sz=16&amp;hl=en&amp;start=14&amp;sig2=U_dv7VjRVX-eJWodh1twFg&amp;tbnid=PqhFd3JXL70nNM:&amp;tbnh=111&amp;tbnw=116&amp;prev=/images?q=smiley+face+clip+art&amp;gbv=2&amp;hl=en&amp;ei=-DRvSsDbLJKqNumfnLkE"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228600" y="152400"/>
            <a:ext cx="6629400" cy="3048000"/>
          </a:xfrm>
        </p:spPr>
        <p:txBody>
          <a:bodyPr>
            <a:normAutofit fontScale="90000"/>
          </a:bodyPr>
          <a:lstStyle/>
          <a:p>
            <a:pPr>
              <a:spcAft>
                <a:spcPts val="600"/>
              </a:spcAft>
              <a:defRPr/>
            </a:pP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3600" dirty="0" smtClean="0"/>
              <a:t> </a:t>
            </a:r>
            <a:r>
              <a:rPr lang="en-US" sz="3600" dirty="0" smtClean="0">
                <a:solidFill>
                  <a:srgbClr val="FFC000"/>
                </a:solidFill>
              </a:rPr>
              <a:t>Geospatial Transportation Information Section:</a:t>
            </a:r>
            <a:br>
              <a:rPr lang="en-US" sz="3600" dirty="0" smtClean="0">
                <a:solidFill>
                  <a:srgbClr val="FFC000"/>
                </a:solidFill>
              </a:rPr>
            </a:br>
            <a:r>
              <a:rPr lang="en-US" sz="3600" i="1" dirty="0" smtClean="0">
                <a:solidFill>
                  <a:srgbClr val="FFC000"/>
                </a:solidFill>
              </a:rPr>
              <a:t> Where we are?</a:t>
            </a:r>
            <a:r>
              <a:rPr lang="en-US" sz="4400" dirty="0" smtClean="0"/>
              <a:t/>
            </a:r>
            <a:br>
              <a:rPr lang="en-US" sz="4400" dirty="0" smtClean="0"/>
            </a:br>
            <a:endParaRPr lang="en-US" sz="4400" dirty="0"/>
          </a:p>
        </p:txBody>
      </p:sp>
      <p:sp>
        <p:nvSpPr>
          <p:cNvPr id="12291" name="Rectangle 3"/>
          <p:cNvSpPr>
            <a:spLocks noGrp="1" noChangeArrowheads="1"/>
          </p:cNvSpPr>
          <p:nvPr>
            <p:ph type="subTitle" idx="1"/>
          </p:nvPr>
        </p:nvSpPr>
        <p:spPr>
          <a:xfrm>
            <a:off x="3429000" y="3429000"/>
            <a:ext cx="5410200" cy="3200400"/>
          </a:xfrm>
        </p:spPr>
        <p:txBody>
          <a:bodyPr>
            <a:normAutofit/>
          </a:bodyPr>
          <a:lstStyle/>
          <a:p>
            <a:pPr>
              <a:lnSpc>
                <a:spcPct val="90000"/>
              </a:lnSpc>
            </a:pPr>
            <a:endParaRPr lang="en-US" sz="2000" dirty="0" smtClean="0">
              <a:latin typeface="Arial" pitchFamily="34" charset="0"/>
              <a:cs typeface="Arial" pitchFamily="34" charset="0"/>
            </a:endParaRPr>
          </a:p>
          <a:p>
            <a:pPr>
              <a:lnSpc>
                <a:spcPct val="90000"/>
              </a:lnSpc>
            </a:pPr>
            <a:endParaRPr lang="en-US" sz="2000" dirty="0" smtClean="0">
              <a:latin typeface="Arial" pitchFamily="34" charset="0"/>
              <a:cs typeface="Arial" pitchFamily="34" charset="0"/>
            </a:endParaRPr>
          </a:p>
          <a:p>
            <a:pPr>
              <a:lnSpc>
                <a:spcPct val="90000"/>
              </a:lnSpc>
            </a:pPr>
            <a:r>
              <a:rPr lang="en-US" sz="2000" dirty="0" smtClean="0">
                <a:latin typeface="Arial" pitchFamily="34" charset="0"/>
                <a:cs typeface="Arial" pitchFamily="34" charset="0"/>
              </a:rPr>
              <a:t>Geospatial Transportation Information Section</a:t>
            </a:r>
          </a:p>
          <a:p>
            <a:pPr>
              <a:lnSpc>
                <a:spcPct val="90000"/>
              </a:lnSpc>
            </a:pPr>
            <a:r>
              <a:rPr lang="en-US" sz="2000" dirty="0" smtClean="0">
                <a:latin typeface="Arial" pitchFamily="34" charset="0"/>
                <a:cs typeface="Arial" pitchFamily="34" charset="0"/>
              </a:rPr>
              <a:t>Program Planning &amp; Administration Division</a:t>
            </a:r>
          </a:p>
          <a:p>
            <a:pPr>
              <a:lnSpc>
                <a:spcPct val="90000"/>
              </a:lnSpc>
            </a:pPr>
            <a:r>
              <a:rPr lang="en-US" sz="2000" dirty="0" smtClean="0">
                <a:latin typeface="Arial" pitchFamily="34" charset="0"/>
                <a:cs typeface="Arial" pitchFamily="34" charset="0"/>
              </a:rPr>
              <a:t>Division of Highways</a:t>
            </a:r>
          </a:p>
          <a:p>
            <a:pPr>
              <a:lnSpc>
                <a:spcPct val="90000"/>
              </a:lnSpc>
            </a:pPr>
            <a:r>
              <a:rPr lang="en-US" sz="2000" dirty="0" smtClean="0">
                <a:latin typeface="Arial" pitchFamily="34" charset="0"/>
                <a:cs typeface="Arial" pitchFamily="34" charset="0"/>
              </a:rPr>
              <a:t>West Virginia Department of Transportation</a:t>
            </a:r>
          </a:p>
          <a:p>
            <a:pPr>
              <a:lnSpc>
                <a:spcPct val="90000"/>
              </a:lnSpc>
            </a:pPr>
            <a:r>
              <a:rPr lang="en-US" sz="2000" dirty="0" smtClean="0">
                <a:latin typeface="Arial" pitchFamily="34" charset="0"/>
                <a:cs typeface="Arial" pitchFamily="34" charset="0"/>
              </a:rPr>
              <a:t>Bldg. 5, Rm. A-816</a:t>
            </a:r>
          </a:p>
          <a:p>
            <a:pPr>
              <a:lnSpc>
                <a:spcPct val="90000"/>
              </a:lnSpc>
            </a:pPr>
            <a:r>
              <a:rPr lang="en-US" sz="2000" dirty="0" smtClean="0">
                <a:latin typeface="Arial" pitchFamily="34" charset="0"/>
                <a:cs typeface="Arial" pitchFamily="34" charset="0"/>
              </a:rPr>
              <a:t>1900 Kanawha Blvd., E</a:t>
            </a:r>
          </a:p>
          <a:p>
            <a:pPr>
              <a:lnSpc>
                <a:spcPct val="90000"/>
              </a:lnSpc>
            </a:pPr>
            <a:r>
              <a:rPr lang="en-US" sz="2000" dirty="0" smtClean="0">
                <a:latin typeface="Arial" pitchFamily="34" charset="0"/>
                <a:cs typeface="Arial" pitchFamily="34" charset="0"/>
              </a:rPr>
              <a:t>Charleston, WV 25305</a:t>
            </a:r>
          </a:p>
          <a:p>
            <a:pPr>
              <a:lnSpc>
                <a:spcPct val="90000"/>
              </a:lnSpc>
            </a:pPr>
            <a:endParaRPr lang="en-US" dirty="0" smtClean="0">
              <a:solidFill>
                <a:srgbClr val="000099"/>
              </a:solidFill>
            </a:endParaRPr>
          </a:p>
          <a:p>
            <a:pPr>
              <a:lnSpc>
                <a:spcPct val="90000"/>
              </a:lnSpc>
            </a:pPr>
            <a:endParaRPr lang="en-US" dirty="0" smtClean="0">
              <a:solidFill>
                <a:srgbClr val="000099"/>
              </a:solidFill>
            </a:endParaRPr>
          </a:p>
        </p:txBody>
      </p:sp>
      <p:pic>
        <p:nvPicPr>
          <p:cNvPr id="12292" name="Picture 4" descr="DOTLogoMedallion"/>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52400" y="4648200"/>
            <a:ext cx="2003425" cy="1898650"/>
          </a:xfrm>
          <a:prstGeom prst="rect">
            <a:avLst/>
          </a:prstGeom>
          <a:noFill/>
          <a:ln w="9525">
            <a:noFill/>
            <a:miter lim="800000"/>
            <a:headEnd/>
            <a:tailEnd/>
          </a:ln>
        </p:spPr>
      </p:pic>
      <p:pic>
        <p:nvPicPr>
          <p:cNvPr id="5" name="Picture 4" descr="NEWDOH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315200" y="228600"/>
            <a:ext cx="1447800" cy="1905000"/>
          </a:xfrm>
          <a:prstGeom prst="rect">
            <a:avLst/>
          </a:prstGeom>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7612"/>
          </a:xfrm>
        </p:spPr>
        <p:txBody>
          <a:bodyPr>
            <a:normAutofit fontScale="90000"/>
          </a:bodyPr>
          <a:lstStyle/>
          <a:p>
            <a:pPr algn="ctr"/>
            <a:r>
              <a:rPr lang="en-US" cap="all" dirty="0" smtClean="0">
                <a:solidFill>
                  <a:srgbClr val="FFC91D"/>
                </a:solidFill>
                <a:effectLst>
                  <a:outerShdw blurRad="127000" dist="200660" dir="2700000" algn="tl" rotWithShape="0">
                    <a:srgbClr val="000000">
                      <a:alpha val="30000"/>
                    </a:srgbClr>
                  </a:outerShdw>
                </a:effectLst>
              </a:rPr>
              <a:t>WVDOT Snow Removal and Ice Control</a:t>
            </a:r>
            <a:endParaRPr lang="en-US" cap="all" dirty="0">
              <a:solidFill>
                <a:srgbClr val="FFC91D"/>
              </a:solidFill>
              <a:effectLst>
                <a:outerShdw blurRad="127000" dist="200660" dir="2700000" algn="tl" rotWithShape="0">
                  <a:srgbClr val="000000">
                    <a:alpha val="30000"/>
                  </a:srgbClr>
                </a:outerShdw>
              </a:effectLst>
            </a:endParaRPr>
          </a:p>
        </p:txBody>
      </p:sp>
      <p:pic>
        <p:nvPicPr>
          <p:cNvPr id="1026" name="Picture 2"/>
          <p:cNvPicPr>
            <a:picLocks noGrp="1" noChangeAspect="1" noChangeArrowheads="1"/>
          </p:cNvPicPr>
          <p:nvPr>
            <p:ph idx="1"/>
          </p:nvPr>
        </p:nvPicPr>
        <p:blipFill>
          <a:blip r:embed="rId3" cstate="print"/>
          <a:stretch>
            <a:fillRect/>
          </a:stretch>
        </p:blipFill>
        <p:spPr bwMode="auto">
          <a:xfrm>
            <a:off x="1422084" y="1600200"/>
            <a:ext cx="6299832" cy="47085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600" cap="all" dirty="0" smtClean="0">
                <a:solidFill>
                  <a:srgbClr val="FFC91D"/>
                </a:solidFill>
                <a:effectLst>
                  <a:outerShdw blurRad="127000" dist="200660" dir="2700000" algn="tl" rotWithShape="0">
                    <a:srgbClr val="000000">
                      <a:alpha val="30000"/>
                    </a:srgbClr>
                  </a:outerShdw>
                </a:effectLst>
              </a:rPr>
              <a:t>HDS Unit web resources</a:t>
            </a:r>
            <a:endParaRPr lang="en-US" sz="3600" cap="all" dirty="0">
              <a:solidFill>
                <a:srgbClr val="FFC91D"/>
              </a:solidFill>
              <a:effectLst>
                <a:outerShdw blurRad="127000" dist="200660" dir="2700000" algn="tl" rotWithShape="0">
                  <a:srgbClr val="000000">
                    <a:alpha val="30000"/>
                  </a:srgbClr>
                </a:outerShdw>
              </a:effectLst>
            </a:endParaRPr>
          </a:p>
        </p:txBody>
      </p:sp>
      <p:sp>
        <p:nvSpPr>
          <p:cNvPr id="3" name="Rectangle 2"/>
          <p:cNvSpPr>
            <a:spLocks noGrp="1"/>
          </p:cNvSpPr>
          <p:nvPr>
            <p:ph sz="half" idx="1"/>
          </p:nvPr>
        </p:nvSpPr>
        <p:spPr>
          <a:xfrm>
            <a:off x="381000" y="1676400"/>
            <a:ext cx="8305800" cy="4419600"/>
          </a:xfrm>
        </p:spPr>
        <p:txBody>
          <a:bodyPr>
            <a:normAutofit/>
          </a:bodyPr>
          <a:lstStyle/>
          <a:p>
            <a:r>
              <a:rPr lang="en-US" sz="2000" dirty="0" smtClean="0">
                <a:latin typeface="Arial" pitchFamily="34" charset="0"/>
                <a:cs typeface="Arial" pitchFamily="34" charset="0"/>
              </a:rPr>
              <a:t>Procedures &amp; Guidelines</a:t>
            </a:r>
          </a:p>
          <a:p>
            <a:pPr lvl="1"/>
            <a:r>
              <a:rPr lang="en-US" sz="1800" dirty="0" smtClean="0">
                <a:latin typeface="Arial" pitchFamily="34" charset="0"/>
                <a:cs typeface="Arial" pitchFamily="34" charset="0"/>
              </a:rPr>
              <a:t>Additions &amp; Changes</a:t>
            </a:r>
          </a:p>
          <a:p>
            <a:pPr lvl="1"/>
            <a:r>
              <a:rPr lang="en-US" sz="1800" dirty="0" smtClean="0">
                <a:latin typeface="Arial" pitchFamily="34" charset="0"/>
                <a:cs typeface="Arial" pitchFamily="34" charset="0"/>
              </a:rPr>
              <a:t>Roadway Abandonment</a:t>
            </a:r>
          </a:p>
          <a:p>
            <a:r>
              <a:rPr lang="en-US" sz="2000" dirty="0" smtClean="0">
                <a:latin typeface="Arial" pitchFamily="34" charset="0"/>
                <a:cs typeface="Arial" pitchFamily="34" charset="0"/>
              </a:rPr>
              <a:t>Data Resources</a:t>
            </a:r>
          </a:p>
          <a:p>
            <a:pPr lvl="1"/>
            <a:r>
              <a:rPr lang="en-US" sz="1800" dirty="0" smtClean="0">
                <a:latin typeface="Arial" pitchFamily="34" charset="0"/>
                <a:cs typeface="Arial" pitchFamily="34" charset="0"/>
              </a:rPr>
              <a:t>Annual Roadway Inventory Statistics 2008-2010</a:t>
            </a:r>
          </a:p>
          <a:p>
            <a:pPr lvl="1"/>
            <a:r>
              <a:rPr lang="en-US" sz="1800" dirty="0" smtClean="0">
                <a:latin typeface="Arial" pitchFamily="34" charset="0"/>
                <a:cs typeface="Arial" pitchFamily="34" charset="0"/>
              </a:rPr>
              <a:t>West Virginia Federal Aid Roads 2008-2010</a:t>
            </a:r>
          </a:p>
          <a:p>
            <a:r>
              <a:rPr lang="en-US" sz="2000" dirty="0" smtClean="0">
                <a:latin typeface="Arial" pitchFamily="34" charset="0"/>
                <a:cs typeface="Arial" pitchFamily="34" charset="0"/>
              </a:rPr>
              <a:t>District Status Reports</a:t>
            </a:r>
          </a:p>
          <a:p>
            <a:pPr lvl="1"/>
            <a:r>
              <a:rPr lang="en-US" sz="1800" dirty="0" smtClean="0">
                <a:latin typeface="Arial" pitchFamily="34" charset="0"/>
                <a:cs typeface="Arial" pitchFamily="34" charset="0"/>
              </a:rPr>
              <a:t>Pending District Addition/Change Request Status Report</a:t>
            </a:r>
          </a:p>
          <a:p>
            <a:pPr lvl="1"/>
            <a:r>
              <a:rPr lang="en-US" sz="1800" dirty="0" smtClean="0">
                <a:latin typeface="Arial" pitchFamily="34" charset="0"/>
                <a:cs typeface="Arial" pitchFamily="34" charset="0"/>
              </a:rPr>
              <a:t>Pending District Abandonment Request Status Report</a:t>
            </a:r>
          </a:p>
          <a:p>
            <a:pPr lvl="1"/>
            <a:r>
              <a:rPr lang="en-US" sz="1800" dirty="0" smtClean="0">
                <a:latin typeface="Arial" pitchFamily="34" charset="0"/>
                <a:cs typeface="Arial" pitchFamily="34" charset="0"/>
              </a:rPr>
              <a:t>Current Reserved Route Listing</a:t>
            </a:r>
          </a:p>
          <a:p>
            <a:r>
              <a:rPr lang="en-US" sz="2000" dirty="0" smtClean="0">
                <a:latin typeface="Arial" pitchFamily="34" charset="0"/>
                <a:cs typeface="Arial" pitchFamily="34" charset="0"/>
              </a:rPr>
              <a:t>Annual Highway Performance Monitoring System (HPMS) Data Profile</a:t>
            </a:r>
            <a:endParaRPr lang="en-US" sz="2000" dirty="0">
              <a:latin typeface="Arial" pitchFamily="34" charset="0"/>
              <a:cs typeface="Arial" pitchFamily="34" charset="0"/>
            </a:endParaRPr>
          </a:p>
        </p:txBody>
      </p:sp>
      <p:sp>
        <p:nvSpPr>
          <p:cNvPr id="5" name="Rectangle 4"/>
          <p:cNvSpPr/>
          <p:nvPr/>
        </p:nvSpPr>
        <p:spPr>
          <a:xfrm>
            <a:off x="0" y="6172200"/>
            <a:ext cx="9144000" cy="292388"/>
          </a:xfrm>
          <a:prstGeom prst="rect">
            <a:avLst/>
          </a:prstGeom>
        </p:spPr>
        <p:txBody>
          <a:bodyPr wrap="square">
            <a:spAutoFit/>
          </a:bodyPr>
          <a:lstStyle/>
          <a:p>
            <a:pPr algn="ctr"/>
            <a:r>
              <a:rPr lang="en-US" sz="1300" dirty="0" smtClean="0"/>
              <a:t>http://www.transportation.wv.gov/highways/programplanning/gti/Highway_Data_Services/Pages/default.aspx</a:t>
            </a:r>
          </a:p>
        </p:txBody>
      </p:sp>
      <p:pic>
        <p:nvPicPr>
          <p:cNvPr id="7" name="Picture 2" descr="Status of the Nation's Highways, Bridges, and Transit: 2004 Conditions and Performance Report Cover"/>
          <p:cNvPicPr>
            <a:picLocks noChangeAspect="1" noChangeArrowheads="1"/>
          </p:cNvPicPr>
          <p:nvPr/>
        </p:nvPicPr>
        <p:blipFill>
          <a:blip r:embed="rId3" cstate="print"/>
          <a:srcRect/>
          <a:stretch>
            <a:fillRect/>
          </a:stretch>
        </p:blipFill>
        <p:spPr bwMode="auto">
          <a:xfrm>
            <a:off x="7162800" y="1828800"/>
            <a:ext cx="1524000" cy="2063263"/>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5"/>
          <p:cNvSpPr>
            <a:spLocks noGrp="1" noChangeArrowheads="1"/>
          </p:cNvSpPr>
          <p:nvPr>
            <p:ph type="ctrTitle"/>
          </p:nvPr>
        </p:nvSpPr>
        <p:spPr>
          <a:xfrm>
            <a:off x="685800" y="457200"/>
            <a:ext cx="7772400" cy="4724400"/>
          </a:xfrm>
        </p:spPr>
        <p:txBody>
          <a:bodyPr>
            <a:normAutofit/>
          </a:bodyPr>
          <a:lstStyle/>
          <a:p>
            <a:pPr>
              <a:defRPr/>
            </a:pPr>
            <a:r>
              <a:rPr lang="en-US" dirty="0" smtClean="0">
                <a:solidFill>
                  <a:srgbClr val="FFC91D"/>
                </a:solidFill>
                <a:effectLst/>
              </a:rPr>
              <a:t/>
            </a:r>
            <a:br>
              <a:rPr lang="en-US" dirty="0" smtClean="0">
                <a:solidFill>
                  <a:srgbClr val="FFC91D"/>
                </a:solidFill>
                <a:effectLst/>
              </a:rPr>
            </a:br>
            <a:r>
              <a:rPr lang="en-US" dirty="0" smtClean="0">
                <a:solidFill>
                  <a:srgbClr val="FFC91D"/>
                </a:solidFill>
                <a:effectLst/>
              </a:rPr>
              <a:t/>
            </a:r>
            <a:br>
              <a:rPr lang="en-US" dirty="0" smtClean="0">
                <a:solidFill>
                  <a:srgbClr val="FFC91D"/>
                </a:solidFill>
                <a:effectLst/>
              </a:rPr>
            </a:br>
            <a:r>
              <a:rPr lang="en-US" dirty="0" smtClean="0">
                <a:solidFill>
                  <a:srgbClr val="FFC91D"/>
                </a:solidFill>
                <a:effectLst>
                  <a:outerShdw blurRad="127000" dist="200660" dir="2700000" algn="tl" rotWithShape="0">
                    <a:srgbClr val="000000">
                      <a:alpha val="30000"/>
                    </a:srgbClr>
                  </a:outerShdw>
                </a:effectLst>
              </a:rPr>
              <a:t>WVDOT </a:t>
            </a:r>
            <a:r>
              <a:rPr lang="en-US" dirty="0" smtClean="0">
                <a:solidFill>
                  <a:srgbClr val="FFC91D"/>
                </a:solidFill>
                <a:effectLst>
                  <a:outerShdw blurRad="127000" dist="200660" dir="2700000" algn="tl" rotWithShape="0">
                    <a:srgbClr val="000000">
                      <a:alpha val="30000"/>
                    </a:srgbClr>
                  </a:outerShdw>
                </a:effectLst>
                <a:latin typeface="Arial" pitchFamily="34" charset="0"/>
                <a:cs typeface="Arial" pitchFamily="34" charset="0"/>
              </a:rPr>
              <a:t>CORS </a:t>
            </a:r>
            <a:r>
              <a:rPr lang="en-US" dirty="0" smtClean="0">
                <a:solidFill>
                  <a:srgbClr val="FFC91D"/>
                </a:solidFill>
                <a:effectLst>
                  <a:outerShdw blurRad="127000" dist="200660" dir="2700000" algn="tl" rotWithShape="0">
                    <a:srgbClr val="000000">
                      <a:alpha val="30000"/>
                    </a:srgbClr>
                  </a:outerShdw>
                </a:effectLst>
              </a:rPr>
              <a:t> &amp; VRS </a:t>
            </a:r>
            <a:r>
              <a:rPr lang="en-US" dirty="0" smtClean="0">
                <a:solidFill>
                  <a:srgbClr val="FFC91D"/>
                </a:solidFill>
                <a:effectLst/>
              </a:rPr>
              <a:t/>
            </a:r>
            <a:br>
              <a:rPr lang="en-US" dirty="0" smtClean="0">
                <a:solidFill>
                  <a:srgbClr val="FFC91D"/>
                </a:solidFill>
                <a:effectLst/>
              </a:rPr>
            </a:br>
            <a:r>
              <a:rPr lang="en-US" dirty="0" smtClean="0">
                <a:solidFill>
                  <a:srgbClr val="FFC91D"/>
                </a:solidFill>
                <a:effectLst/>
              </a:rPr>
              <a:t/>
            </a:r>
            <a:br>
              <a:rPr lang="en-US" dirty="0" smtClean="0">
                <a:solidFill>
                  <a:srgbClr val="FFC91D"/>
                </a:solidFill>
                <a:effectLst/>
              </a:rPr>
            </a:br>
            <a:endParaRPr lang="en-US" dirty="0" smtClean="0">
              <a:solidFill>
                <a:srgbClr val="FFC91D"/>
              </a:solidFill>
              <a:effectLst/>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9938" t="25000" r="5919" b="21094"/>
          <a:stretch>
            <a:fillRect/>
          </a:stretch>
        </p:blipFill>
        <p:spPr bwMode="auto">
          <a:xfrm>
            <a:off x="0" y="44182"/>
            <a:ext cx="8991600" cy="5213617"/>
          </a:xfrm>
          <a:prstGeom prst="rect">
            <a:avLst/>
          </a:prstGeom>
          <a:noFill/>
          <a:ln w="9525">
            <a:noFill/>
            <a:miter lim="800000"/>
            <a:headEnd/>
            <a:tailEnd/>
          </a:ln>
        </p:spPr>
      </p:pic>
      <p:sp>
        <p:nvSpPr>
          <p:cNvPr id="13315" name="TextBox 2"/>
          <p:cNvSpPr txBox="1">
            <a:spLocks noChangeArrowheads="1"/>
          </p:cNvSpPr>
          <p:nvPr/>
        </p:nvSpPr>
        <p:spPr bwMode="auto">
          <a:xfrm>
            <a:off x="3733800" y="5257800"/>
            <a:ext cx="5410200" cy="1603803"/>
          </a:xfrm>
          <a:prstGeom prst="rect">
            <a:avLst/>
          </a:prstGeom>
          <a:solidFill>
            <a:schemeClr val="accent1"/>
          </a:solidFill>
          <a:ln w="9525">
            <a:noFill/>
            <a:miter lim="800000"/>
            <a:headEnd/>
            <a:tailEnd/>
          </a:ln>
        </p:spPr>
        <p:txBody>
          <a:bodyPr wrap="square" lIns="64291" tIns="32146" rIns="64291" bIns="32146">
            <a:spAutoFit/>
          </a:bodyPr>
          <a:lstStyle/>
          <a:p>
            <a:r>
              <a:rPr lang="en-US" sz="2000" b="1" dirty="0" smtClean="0">
                <a:latin typeface="+mj-lt"/>
              </a:rPr>
              <a:t>35 </a:t>
            </a:r>
            <a:r>
              <a:rPr lang="en-US" sz="2000" b="1" dirty="0">
                <a:latin typeface="+mj-lt"/>
              </a:rPr>
              <a:t>STATIONS TRANSMITTING TO </a:t>
            </a:r>
            <a:r>
              <a:rPr lang="en-US" sz="2000" b="1" dirty="0" smtClean="0">
                <a:latin typeface="+mj-lt"/>
              </a:rPr>
              <a:t>NETWORK</a:t>
            </a:r>
          </a:p>
          <a:p>
            <a:r>
              <a:rPr lang="en-US" sz="2000" b="1" dirty="0" smtClean="0">
                <a:latin typeface="+mj-lt"/>
              </a:rPr>
              <a:t>169 Subscriptions</a:t>
            </a:r>
          </a:p>
          <a:p>
            <a:r>
              <a:rPr lang="en-US" sz="2000" b="1" dirty="0" smtClean="0">
                <a:latin typeface="+mj-lt"/>
              </a:rPr>
              <a:t>109 Organizations</a:t>
            </a:r>
          </a:p>
          <a:p>
            <a:r>
              <a:rPr lang="en-US" sz="2000" b="1" dirty="0" smtClean="0">
                <a:latin typeface="+mj-lt"/>
              </a:rPr>
              <a:t>187 Users</a:t>
            </a:r>
            <a:endParaRPr lang="en-US" sz="2000" b="1" dirty="0">
              <a:latin typeface="+mj-lt"/>
            </a:endParaRPr>
          </a:p>
        </p:txBody>
      </p:sp>
      <p:sp>
        <p:nvSpPr>
          <p:cNvPr id="7" name="Line Callout 1 6"/>
          <p:cNvSpPr/>
          <p:nvPr/>
        </p:nvSpPr>
        <p:spPr>
          <a:xfrm>
            <a:off x="4953000" y="3429000"/>
            <a:ext cx="2362200" cy="914400"/>
          </a:xfrm>
          <a:prstGeom prst="borderCallout1">
            <a:avLst>
              <a:gd name="adj1" fmla="val 18750"/>
              <a:gd name="adj2" fmla="val -8333"/>
              <a:gd name="adj3" fmla="val -51453"/>
              <a:gd name="adj4" fmla="val -1537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Newest Station </a:t>
            </a:r>
          </a:p>
          <a:p>
            <a:pPr algn="ctr"/>
            <a:r>
              <a:rPr lang="en-US" dirty="0" smtClean="0"/>
              <a:t>State Police in Franklin, WV</a:t>
            </a:r>
            <a:endParaRPr lang="en-US" dirty="0"/>
          </a:p>
        </p:txBody>
      </p:sp>
      <p:sp>
        <p:nvSpPr>
          <p:cNvPr id="8" name="TextBox 2"/>
          <p:cNvSpPr txBox="1">
            <a:spLocks noChangeArrowheads="1"/>
          </p:cNvSpPr>
          <p:nvPr/>
        </p:nvSpPr>
        <p:spPr bwMode="auto">
          <a:xfrm>
            <a:off x="152400" y="5562600"/>
            <a:ext cx="3505200" cy="742028"/>
          </a:xfrm>
          <a:prstGeom prst="rect">
            <a:avLst/>
          </a:prstGeom>
          <a:solidFill>
            <a:schemeClr val="accent1"/>
          </a:solidFill>
          <a:ln w="9525">
            <a:noFill/>
            <a:miter lim="800000"/>
            <a:headEnd/>
            <a:tailEnd/>
          </a:ln>
        </p:spPr>
        <p:txBody>
          <a:bodyPr wrap="square" lIns="64291" tIns="32146" rIns="64291" bIns="32146">
            <a:spAutoFit/>
          </a:bodyPr>
          <a:lstStyle/>
          <a:p>
            <a:pPr algn="ctr"/>
            <a:r>
              <a:rPr lang="en-US" sz="2200" b="1" u="sng" dirty="0" smtClean="0">
                <a:latin typeface="+mj-lt"/>
              </a:rPr>
              <a:t>2011 </a:t>
            </a:r>
            <a:endParaRPr lang="en-US" sz="2200" b="1" dirty="0" smtClean="0">
              <a:latin typeface="+mj-lt"/>
            </a:endParaRPr>
          </a:p>
          <a:p>
            <a:pPr algn="ctr"/>
            <a:r>
              <a:rPr lang="en-US" sz="2200" b="1" dirty="0" smtClean="0">
                <a:latin typeface="+mj-lt"/>
              </a:rPr>
              <a:t>22 WV STATIONS INSTALLED</a:t>
            </a:r>
          </a:p>
        </p:txBody>
      </p:sp>
      <p:pic>
        <p:nvPicPr>
          <p:cNvPr id="10" name="Picture 9" descr="push-pin-clipart2.gif"/>
          <p:cNvPicPr>
            <a:picLocks noChangeAspect="1"/>
          </p:cNvPicPr>
          <p:nvPr/>
        </p:nvPicPr>
        <p:blipFill>
          <a:blip r:embed="rId3" cstate="print"/>
          <a:stretch>
            <a:fillRect/>
          </a:stretch>
        </p:blipFill>
        <p:spPr>
          <a:xfrm>
            <a:off x="4267200" y="2590800"/>
            <a:ext cx="364959" cy="442912"/>
          </a:xfrm>
          <a:prstGeom prst="rect">
            <a:avLst/>
          </a:prstGeom>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381000" y="230188"/>
            <a:ext cx="8382000" cy="900246"/>
          </a:xfrm>
        </p:spPr>
        <p:txBody>
          <a:bodyPr>
            <a:normAutofit fontScale="90000"/>
          </a:bodyPr>
          <a:lstStyle/>
          <a:p>
            <a:pPr eaLnBrk="1" hangingPunct="1"/>
            <a:r>
              <a:rPr lang="en-US" sz="4000" cap="all" dirty="0" smtClean="0">
                <a:solidFill>
                  <a:srgbClr val="FFC91D"/>
                </a:solidFill>
                <a:effectLst>
                  <a:outerShdw blurRad="127000" dist="200660" dir="2700000" algn="ctr" rotWithShape="0">
                    <a:srgbClr val="000000">
                      <a:alpha val="30000"/>
                    </a:srgbClr>
                  </a:outerShdw>
                </a:effectLst>
              </a:rPr>
              <a:t>WVCORS</a:t>
            </a:r>
            <a:r>
              <a:rPr lang="en-US" cap="all" dirty="0" smtClean="0">
                <a:solidFill>
                  <a:srgbClr val="FFC91D"/>
                </a:solidFill>
                <a:effectLst>
                  <a:outerShdw blurRad="127000" dist="200660" dir="2700000" algn="ctr" rotWithShape="0">
                    <a:srgbClr val="000000">
                      <a:alpha val="30000"/>
                    </a:srgbClr>
                  </a:outerShdw>
                </a:effectLst>
              </a:rPr>
              <a:t> Network</a:t>
            </a:r>
            <a:r>
              <a:rPr lang="en-US" dirty="0" smtClean="0"/>
              <a:t/>
            </a:r>
            <a:br>
              <a:rPr lang="en-US" dirty="0" smtClean="0"/>
            </a:br>
            <a:endParaRPr lang="en-US" sz="1700" dirty="0"/>
          </a:p>
        </p:txBody>
      </p:sp>
      <p:sp>
        <p:nvSpPr>
          <p:cNvPr id="17411" name="TextBox 3"/>
          <p:cNvSpPr txBox="1">
            <a:spLocks noChangeArrowheads="1"/>
          </p:cNvSpPr>
          <p:nvPr/>
        </p:nvSpPr>
        <p:spPr bwMode="auto">
          <a:xfrm>
            <a:off x="1143000" y="1447800"/>
            <a:ext cx="2362200" cy="4066015"/>
          </a:xfrm>
          <a:prstGeom prst="rect">
            <a:avLst/>
          </a:prstGeom>
          <a:noFill/>
          <a:ln w="9525">
            <a:noFill/>
            <a:miter lim="800000"/>
            <a:headEnd/>
            <a:tailEnd/>
          </a:ln>
        </p:spPr>
        <p:txBody>
          <a:bodyPr wrap="square" lIns="64291" tIns="32146" rIns="64291" bIns="32146">
            <a:spAutoFit/>
          </a:bodyPr>
          <a:lstStyle/>
          <a:p>
            <a:r>
              <a:rPr lang="en-US" sz="2000" b="1" i="1" u="sng" dirty="0">
                <a:solidFill>
                  <a:srgbClr val="FFC91D"/>
                </a:solidFill>
              </a:rPr>
              <a:t>Cooperative Effort</a:t>
            </a:r>
          </a:p>
          <a:p>
            <a:r>
              <a:rPr lang="en-US" sz="2000" b="1" dirty="0"/>
              <a:t>Site Owners Include</a:t>
            </a:r>
          </a:p>
          <a:p>
            <a:r>
              <a:rPr lang="en-US" sz="2000" b="1" dirty="0"/>
              <a:t>USCOE</a:t>
            </a:r>
          </a:p>
          <a:p>
            <a:r>
              <a:rPr lang="en-US" sz="2000" b="1" dirty="0"/>
              <a:t>NRAO</a:t>
            </a:r>
          </a:p>
          <a:p>
            <a:pPr algn="just"/>
            <a:r>
              <a:rPr lang="en-US" sz="2000" b="1" dirty="0"/>
              <a:t>WVDNR</a:t>
            </a:r>
          </a:p>
          <a:p>
            <a:r>
              <a:rPr lang="en-US" sz="2000" b="1" dirty="0"/>
              <a:t>WVDEP</a:t>
            </a:r>
          </a:p>
          <a:p>
            <a:r>
              <a:rPr lang="en-US" sz="2000" b="1" dirty="0"/>
              <a:t>WVRJA</a:t>
            </a:r>
          </a:p>
          <a:p>
            <a:r>
              <a:rPr lang="en-US" sz="2000" b="1" dirty="0"/>
              <a:t>WVU, MU, FSU, SCTC, EWVTC, Marshall, Braxton, and Wirt County Schools</a:t>
            </a:r>
          </a:p>
          <a:p>
            <a:endParaRPr lang="en-US" sz="2000" b="1" dirty="0"/>
          </a:p>
        </p:txBody>
      </p:sp>
      <p:sp>
        <p:nvSpPr>
          <p:cNvPr id="6" name="TextBox 3"/>
          <p:cNvSpPr txBox="1">
            <a:spLocks noChangeArrowheads="1"/>
          </p:cNvSpPr>
          <p:nvPr/>
        </p:nvSpPr>
        <p:spPr bwMode="auto">
          <a:xfrm>
            <a:off x="4419600" y="1447800"/>
            <a:ext cx="4114800" cy="1911579"/>
          </a:xfrm>
          <a:prstGeom prst="rect">
            <a:avLst/>
          </a:prstGeom>
          <a:noFill/>
          <a:ln w="9525">
            <a:noFill/>
            <a:miter lim="800000"/>
            <a:headEnd/>
            <a:tailEnd/>
          </a:ln>
        </p:spPr>
        <p:txBody>
          <a:bodyPr wrap="square" lIns="64291" tIns="32146" rIns="64291" bIns="32146">
            <a:spAutoFit/>
          </a:bodyPr>
          <a:lstStyle/>
          <a:p>
            <a:r>
              <a:rPr lang="en-US" sz="2000" b="1" i="1" u="sng" dirty="0" smtClean="0">
                <a:solidFill>
                  <a:srgbClr val="FFC91D"/>
                </a:solidFill>
              </a:rPr>
              <a:t>Partnerships – </a:t>
            </a:r>
            <a:r>
              <a:rPr lang="en-US" sz="2000" b="1" i="1" u="sng" dirty="0" err="1" smtClean="0">
                <a:solidFill>
                  <a:srgbClr val="FFC91D"/>
                </a:solidFill>
              </a:rPr>
              <a:t>Surrounging</a:t>
            </a:r>
            <a:r>
              <a:rPr lang="en-US" sz="2000" b="1" i="1" u="sng" dirty="0" smtClean="0">
                <a:solidFill>
                  <a:srgbClr val="FFC91D"/>
                </a:solidFill>
              </a:rPr>
              <a:t> State</a:t>
            </a:r>
            <a:endParaRPr lang="en-US" sz="2000" b="1" i="1" u="sng" dirty="0">
              <a:solidFill>
                <a:srgbClr val="FFC91D"/>
              </a:solidFill>
            </a:endParaRPr>
          </a:p>
          <a:p>
            <a:r>
              <a:rPr lang="en-US" sz="2000" b="1" dirty="0" smtClean="0"/>
              <a:t>Ohio</a:t>
            </a:r>
          </a:p>
          <a:p>
            <a:r>
              <a:rPr lang="en-US" sz="2000" b="1" dirty="0" smtClean="0"/>
              <a:t>Kentucky</a:t>
            </a:r>
          </a:p>
          <a:p>
            <a:r>
              <a:rPr lang="en-US" sz="2000" b="1" dirty="0" smtClean="0"/>
              <a:t>Pennsylvania</a:t>
            </a:r>
          </a:p>
          <a:p>
            <a:r>
              <a:rPr lang="en-US" sz="2000" b="1" dirty="0" smtClean="0"/>
              <a:t>Virginia</a:t>
            </a:r>
            <a:endParaRPr lang="en-US" sz="2000" b="1" dirty="0"/>
          </a:p>
          <a:p>
            <a:endParaRPr lang="en-US" sz="2000" b="1" dirty="0"/>
          </a:p>
        </p:txBody>
      </p:sp>
      <p:pic>
        <p:nvPicPr>
          <p:cNvPr id="8" name="Picture 1"/>
          <p:cNvPicPr>
            <a:picLocks noChangeAspect="1" noChangeArrowheads="1"/>
          </p:cNvPicPr>
          <p:nvPr/>
        </p:nvPicPr>
        <p:blipFill>
          <a:blip r:embed="rId2" cstate="print"/>
          <a:srcRect l="21954" r="21838" b="24528"/>
          <a:stretch>
            <a:fillRect/>
          </a:stretch>
        </p:blipFill>
        <p:spPr bwMode="auto">
          <a:xfrm>
            <a:off x="7086600" y="3657600"/>
            <a:ext cx="1828800" cy="2209800"/>
          </a:xfrm>
          <a:prstGeom prst="rect">
            <a:avLst/>
          </a:prstGeom>
          <a:noFill/>
          <a:ln w="12700">
            <a:noFill/>
            <a:miter lim="800000"/>
            <a:headEnd/>
            <a:tailEnd/>
          </a:ln>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6248400" y="1371600"/>
            <a:ext cx="2692220" cy="2019280"/>
          </a:xfrm>
          <a:prstGeom prst="rect">
            <a:avLst/>
          </a:prstGeom>
          <a:noFill/>
          <a:ln w="12700">
            <a:noFill/>
            <a:miter lim="800000"/>
            <a:headEnd/>
            <a:tailEnd/>
          </a:ln>
        </p:spPr>
      </p:pic>
      <p:pic>
        <p:nvPicPr>
          <p:cNvPr id="5" name="Picture 1"/>
          <p:cNvPicPr>
            <a:picLocks noChangeAspect="1" noChangeArrowheads="1"/>
          </p:cNvPicPr>
          <p:nvPr/>
        </p:nvPicPr>
        <p:blipFill>
          <a:blip r:embed="rId4" cstate="print"/>
          <a:srcRect l="12848" r="12848"/>
          <a:stretch>
            <a:fillRect/>
          </a:stretch>
        </p:blipFill>
        <p:spPr bwMode="auto">
          <a:xfrm>
            <a:off x="5257800" y="3048000"/>
            <a:ext cx="2590800" cy="1943100"/>
          </a:xfrm>
          <a:prstGeom prst="rect">
            <a:avLst/>
          </a:prstGeom>
          <a:noFill/>
          <a:ln w="12700">
            <a:noFill/>
            <a:miter lim="800000"/>
            <a:headEnd/>
            <a:tailEnd/>
          </a:ln>
        </p:spPr>
      </p:pic>
      <p:pic>
        <p:nvPicPr>
          <p:cNvPr id="4" name="Picture 1"/>
          <p:cNvPicPr>
            <a:picLocks noChangeAspect="1" noChangeArrowheads="1"/>
          </p:cNvPicPr>
          <p:nvPr/>
        </p:nvPicPr>
        <p:blipFill>
          <a:blip r:embed="rId5" cstate="print"/>
          <a:srcRect t="23134" b="23134"/>
          <a:stretch>
            <a:fillRect/>
          </a:stretch>
        </p:blipFill>
        <p:spPr bwMode="auto">
          <a:xfrm>
            <a:off x="6619081" y="4648200"/>
            <a:ext cx="2524919" cy="1893689"/>
          </a:xfrm>
          <a:prstGeom prst="rect">
            <a:avLst/>
          </a:prstGeom>
          <a:noFill/>
          <a:ln w="12700">
            <a:noFill/>
            <a:miter lim="800000"/>
            <a:headEnd/>
            <a:tailEnd/>
          </a:ln>
        </p:spPr>
      </p:pic>
      <p:sp>
        <p:nvSpPr>
          <p:cNvPr id="18434" name="Rectangle 1"/>
          <p:cNvSpPr>
            <a:spLocks noGrp="1" noChangeArrowheads="1"/>
          </p:cNvSpPr>
          <p:nvPr>
            <p:ph type="title"/>
          </p:nvPr>
        </p:nvSpPr>
        <p:spPr>
          <a:xfrm>
            <a:off x="381000" y="230188"/>
            <a:ext cx="8382000" cy="1218795"/>
          </a:xfrm>
        </p:spPr>
        <p:txBody>
          <a:bodyPr>
            <a:normAutofit fontScale="90000"/>
          </a:bodyPr>
          <a:lstStyle/>
          <a:p>
            <a:pPr algn="ctr" eaLnBrk="1" hangingPunct="1"/>
            <a:r>
              <a:rPr lang="en-US" sz="4400" b="1" cap="all" dirty="0">
                <a:solidFill>
                  <a:srgbClr val="FFC91D"/>
                </a:solidFill>
                <a:effectLst>
                  <a:outerShdw blurRad="127000" dist="200660" dir="2700000" algn="ctr" rotWithShape="0">
                    <a:srgbClr val="000000">
                      <a:alpha val="30000"/>
                    </a:srgbClr>
                  </a:outerShdw>
                </a:effectLst>
              </a:rPr>
              <a:t>Infrastructure Enabled Applications</a:t>
            </a:r>
          </a:p>
        </p:txBody>
      </p:sp>
      <p:sp>
        <p:nvSpPr>
          <p:cNvPr id="18435" name="Rectangle 2"/>
          <p:cNvSpPr>
            <a:spLocks noGrp="1" noChangeArrowheads="1"/>
          </p:cNvSpPr>
          <p:nvPr>
            <p:ph idx="1"/>
          </p:nvPr>
        </p:nvSpPr>
        <p:spPr bwMode="auto">
          <a:xfrm>
            <a:off x="381000" y="2044898"/>
            <a:ext cx="7239000" cy="4427653"/>
          </a:xfrm>
          <a:noFill/>
          <a:ln>
            <a:miter lim="800000"/>
            <a:headEnd/>
            <a:tailEnd/>
          </a:ln>
        </p:spPr>
        <p:txBody>
          <a:bodyPr wrap="square" lIns="64291" tIns="32146" rIns="64291" bIns="32146" numCol="1" anchor="t" anchorCtr="0" compatLnSpc="1">
            <a:prstTxWarp prst="textNoShape">
              <a:avLst/>
            </a:prstTxWarp>
            <a:normAutofit/>
          </a:bodyPr>
          <a:lstStyle/>
          <a:p>
            <a:pPr marL="570364" indent="-382847">
              <a:spcBef>
                <a:spcPct val="0"/>
              </a:spcBef>
              <a:buFont typeface="Arial" pitchFamily="34" charset="0"/>
              <a:buChar char="•"/>
            </a:pPr>
            <a:r>
              <a:rPr lang="en-US" sz="2000" dirty="0" smtClean="0">
                <a:latin typeface="Arial" pitchFamily="34" charset="0"/>
                <a:cs typeface="Arial" pitchFamily="34" charset="0"/>
              </a:rPr>
              <a:t>Precision Agriculture</a:t>
            </a:r>
          </a:p>
          <a:p>
            <a:pPr marL="570364" indent="-382847">
              <a:spcBef>
                <a:spcPts val="738"/>
              </a:spcBef>
              <a:buFont typeface="Arial" pitchFamily="34" charset="0"/>
              <a:buChar char="•"/>
            </a:pPr>
            <a:r>
              <a:rPr lang="en-US" sz="2000" dirty="0" smtClean="0">
                <a:latin typeface="Arial" pitchFamily="34" charset="0"/>
                <a:cs typeface="Arial" pitchFamily="34" charset="0"/>
              </a:rPr>
              <a:t>Bridge and Damn Deformation monitoring</a:t>
            </a:r>
          </a:p>
          <a:p>
            <a:pPr marL="570364" indent="-382847">
              <a:spcBef>
                <a:spcPts val="738"/>
              </a:spcBef>
              <a:buFont typeface="Arial" pitchFamily="34" charset="0"/>
              <a:buChar char="•"/>
            </a:pPr>
            <a:r>
              <a:rPr lang="en-US" sz="2000" dirty="0" smtClean="0">
                <a:latin typeface="Arial" pitchFamily="34" charset="0"/>
                <a:cs typeface="Arial" pitchFamily="34" charset="0"/>
              </a:rPr>
              <a:t>Scientific/engineering research</a:t>
            </a:r>
          </a:p>
          <a:p>
            <a:pPr marL="570364" indent="-382847">
              <a:spcBef>
                <a:spcPts val="738"/>
              </a:spcBef>
              <a:buFont typeface="Arial" pitchFamily="34" charset="0"/>
              <a:buChar char="•"/>
            </a:pPr>
            <a:r>
              <a:rPr lang="en-US" sz="2000" dirty="0" smtClean="0">
                <a:latin typeface="Arial" pitchFamily="34" charset="0"/>
                <a:cs typeface="Arial" pitchFamily="34" charset="0"/>
              </a:rPr>
              <a:t>Surveying</a:t>
            </a:r>
          </a:p>
          <a:p>
            <a:pPr marL="570364" indent="-382847">
              <a:spcBef>
                <a:spcPts val="738"/>
              </a:spcBef>
              <a:buFont typeface="Arial" pitchFamily="34" charset="0"/>
              <a:buChar char="•"/>
            </a:pPr>
            <a:r>
              <a:rPr lang="en-US" sz="2000" dirty="0" smtClean="0">
                <a:latin typeface="Arial" pitchFamily="34" charset="0"/>
                <a:cs typeface="Arial" pitchFamily="34" charset="0"/>
              </a:rPr>
              <a:t>Mine rescue</a:t>
            </a:r>
          </a:p>
          <a:p>
            <a:pPr marL="570364" indent="-382847">
              <a:spcBef>
                <a:spcPts val="738"/>
              </a:spcBef>
              <a:buFont typeface="Arial" pitchFamily="34" charset="0"/>
              <a:buChar char="•"/>
            </a:pPr>
            <a:r>
              <a:rPr lang="en-US" sz="2000" dirty="0" smtClean="0">
                <a:latin typeface="Arial" pitchFamily="34" charset="0"/>
                <a:cs typeface="Arial" pitchFamily="34" charset="0"/>
              </a:rPr>
              <a:t>Construction</a:t>
            </a:r>
          </a:p>
          <a:p>
            <a:pPr marL="570364" indent="-382847">
              <a:spcBef>
                <a:spcPts val="738"/>
              </a:spcBef>
              <a:buFont typeface="Arial" pitchFamily="34" charset="0"/>
              <a:buChar char="•"/>
            </a:pPr>
            <a:r>
              <a:rPr lang="en-US" sz="2000" dirty="0" smtClean="0">
                <a:latin typeface="Arial" pitchFamily="34" charset="0"/>
                <a:cs typeface="Arial" pitchFamily="34" charset="0"/>
              </a:rPr>
              <a:t>Machine control</a:t>
            </a:r>
          </a:p>
          <a:p>
            <a:pPr marL="570364" indent="-382847">
              <a:spcBef>
                <a:spcPts val="738"/>
              </a:spcBef>
              <a:buFont typeface="Arial" pitchFamily="34" charset="0"/>
              <a:buChar char="•"/>
            </a:pPr>
            <a:r>
              <a:rPr lang="en-US" sz="2000" dirty="0" smtClean="0">
                <a:latin typeface="Arial" pitchFamily="34" charset="0"/>
                <a:cs typeface="Arial" pitchFamily="34" charset="0"/>
              </a:rPr>
              <a:t>Marine navigation and positioning</a:t>
            </a:r>
          </a:p>
          <a:p>
            <a:pPr marL="570364" indent="-382847">
              <a:spcBef>
                <a:spcPts val="738"/>
              </a:spcBef>
              <a:buFont typeface="Arial" pitchFamily="34" charset="0"/>
              <a:buChar char="•"/>
            </a:pPr>
            <a:r>
              <a:rPr lang="en-US" sz="2000" dirty="0" smtClean="0">
                <a:latin typeface="Arial" pitchFamily="34" charset="0"/>
                <a:cs typeface="Arial" pitchFamily="34" charset="0"/>
              </a:rPr>
              <a:t>Mapping and GIS</a:t>
            </a:r>
          </a:p>
          <a:p>
            <a:pPr marL="570364" indent="-382847">
              <a:spcBef>
                <a:spcPts val="738"/>
              </a:spcBef>
              <a:buFont typeface="Arial" pitchFamily="34" charset="0"/>
              <a:buChar char="•"/>
            </a:pPr>
            <a:endParaRPr lang="en-US" sz="2000" dirty="0" smtClean="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5"/>
          <p:cNvSpPr>
            <a:spLocks noGrp="1" noChangeArrowheads="1"/>
          </p:cNvSpPr>
          <p:nvPr>
            <p:ph type="ctrTitle"/>
          </p:nvPr>
        </p:nvSpPr>
        <p:spPr>
          <a:xfrm>
            <a:off x="685800" y="457200"/>
            <a:ext cx="7772400" cy="4724400"/>
          </a:xfrm>
        </p:spPr>
        <p:txBody>
          <a:bodyPr>
            <a:normAutofit/>
          </a:bodyPr>
          <a:lstStyle/>
          <a:p>
            <a:pPr>
              <a:defRPr/>
            </a:pPr>
            <a:r>
              <a:rPr lang="en-US" dirty="0" smtClean="0">
                <a:solidFill>
                  <a:srgbClr val="FFC91D"/>
                </a:solidFill>
                <a:effectLst/>
              </a:rPr>
              <a:t/>
            </a:r>
            <a:br>
              <a:rPr lang="en-US" dirty="0" smtClean="0">
                <a:solidFill>
                  <a:srgbClr val="FFC91D"/>
                </a:solidFill>
                <a:effectLst/>
              </a:rPr>
            </a:br>
            <a:r>
              <a:rPr lang="en-US" dirty="0" smtClean="0">
                <a:solidFill>
                  <a:srgbClr val="FFC91D"/>
                </a:solidFill>
                <a:effectLst/>
              </a:rPr>
              <a:t/>
            </a:r>
            <a:br>
              <a:rPr lang="en-US" dirty="0" smtClean="0">
                <a:solidFill>
                  <a:srgbClr val="FFC91D"/>
                </a:solidFill>
                <a:effectLst/>
              </a:rPr>
            </a:br>
            <a:r>
              <a:rPr lang="en-US" dirty="0" smtClean="0">
                <a:solidFill>
                  <a:srgbClr val="FFC91D"/>
                </a:solidFill>
                <a:effectLst>
                  <a:outerShdw blurRad="127000" dist="200660" dir="2700000" algn="tl" rotWithShape="0">
                    <a:srgbClr val="000000">
                      <a:alpha val="30000"/>
                    </a:srgbClr>
                  </a:outerShdw>
                </a:effectLst>
              </a:rPr>
              <a:t>WVDOT </a:t>
            </a:r>
            <a:r>
              <a:rPr lang="en-US" dirty="0" smtClean="0">
                <a:solidFill>
                  <a:srgbClr val="FFC91D"/>
                </a:solidFill>
                <a:effectLst>
                  <a:outerShdw blurRad="127000" dist="200660" dir="2700000" algn="tl" rotWithShape="0">
                    <a:srgbClr val="000000">
                      <a:alpha val="30000"/>
                    </a:srgbClr>
                  </a:outerShdw>
                </a:effectLst>
                <a:latin typeface="Arial" pitchFamily="34" charset="0"/>
                <a:cs typeface="Arial" pitchFamily="34" charset="0"/>
              </a:rPr>
              <a:t>Fleet management</a:t>
            </a:r>
            <a:r>
              <a:rPr lang="en-US" dirty="0" smtClean="0">
                <a:solidFill>
                  <a:srgbClr val="FFC91D"/>
                </a:solidFill>
                <a:effectLst/>
              </a:rPr>
              <a:t/>
            </a:r>
            <a:br>
              <a:rPr lang="en-US" dirty="0" smtClean="0">
                <a:solidFill>
                  <a:srgbClr val="FFC91D"/>
                </a:solidFill>
                <a:effectLst/>
              </a:rPr>
            </a:br>
            <a:r>
              <a:rPr lang="en-US" dirty="0" smtClean="0">
                <a:solidFill>
                  <a:srgbClr val="FFC91D"/>
                </a:solidFill>
                <a:effectLst/>
              </a:rPr>
              <a:t/>
            </a:r>
            <a:br>
              <a:rPr lang="en-US" dirty="0" smtClean="0">
                <a:solidFill>
                  <a:srgbClr val="FFC91D"/>
                </a:solidFill>
                <a:effectLst/>
              </a:rPr>
            </a:br>
            <a:endParaRPr lang="en-US" dirty="0" smtClean="0">
              <a:solidFill>
                <a:srgbClr val="FFC91D"/>
              </a:solidFill>
              <a:effectLst/>
            </a:endParaRPr>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82700"/>
          </a:xfrm>
        </p:spPr>
        <p:txBody>
          <a:bodyPr>
            <a:noAutofit/>
          </a:bodyPr>
          <a:lstStyle/>
          <a:p>
            <a:pPr algn="ctr"/>
            <a:r>
              <a:rPr lang="en-US" sz="3200" cap="all" dirty="0" smtClean="0">
                <a:solidFill>
                  <a:srgbClr val="FFC91D"/>
                </a:solidFill>
                <a:effectLst>
                  <a:outerShdw blurRad="127000" dist="200660" dir="2700000" algn="tl" rotWithShape="0">
                    <a:srgbClr val="000000">
                      <a:alpha val="30000"/>
                    </a:srgbClr>
                  </a:outerShdw>
                </a:effectLst>
                <a:cs typeface="Calibri" pitchFamily="34" charset="0"/>
              </a:rPr>
              <a:t> </a:t>
            </a:r>
            <a:r>
              <a:rPr lang="fr-FR" sz="3200" dirty="0" smtClean="0">
                <a:solidFill>
                  <a:srgbClr val="FFC91D"/>
                </a:solidFill>
              </a:rPr>
              <a:t>WVDOT </a:t>
            </a:r>
            <a:r>
              <a:rPr lang="fr-FR" sz="3200" dirty="0" err="1" smtClean="0">
                <a:solidFill>
                  <a:srgbClr val="FFC91D"/>
                </a:solidFill>
              </a:rPr>
              <a:t>GeoManager</a:t>
            </a:r>
            <a:r>
              <a:rPr lang="fr-FR" sz="3200" dirty="0" smtClean="0">
                <a:solidFill>
                  <a:srgbClr val="FFC91D"/>
                </a:solidFill>
              </a:rPr>
              <a:t> </a:t>
            </a:r>
            <a:br>
              <a:rPr lang="fr-FR" sz="3200" dirty="0" smtClean="0">
                <a:solidFill>
                  <a:srgbClr val="FFC91D"/>
                </a:solidFill>
              </a:rPr>
            </a:br>
            <a:r>
              <a:rPr lang="fr-FR" sz="3200" dirty="0" smtClean="0">
                <a:solidFill>
                  <a:srgbClr val="FFC91D"/>
                </a:solidFill>
              </a:rPr>
              <a:t>GPS </a:t>
            </a:r>
            <a:r>
              <a:rPr lang="fr-FR" sz="3200" dirty="0" err="1" smtClean="0">
                <a:solidFill>
                  <a:srgbClr val="FFC91D"/>
                </a:solidFill>
              </a:rPr>
              <a:t>Fleet</a:t>
            </a:r>
            <a:r>
              <a:rPr lang="fr-FR" sz="3200" dirty="0" smtClean="0">
                <a:solidFill>
                  <a:srgbClr val="FFC91D"/>
                </a:solidFill>
              </a:rPr>
              <a:t> Management</a:t>
            </a:r>
            <a:endParaRPr lang="en-US" sz="3200" b="1" cap="all" dirty="0">
              <a:solidFill>
                <a:srgbClr val="FFC91D"/>
              </a:solidFill>
              <a:effectLst>
                <a:outerShdw blurRad="127000" dist="200660" dir="2700000" algn="ctr" rotWithShape="0">
                  <a:srgbClr val="000000">
                    <a:alpha val="30000"/>
                  </a:srgbClr>
                </a:outerShdw>
              </a:effectLst>
            </a:endParaRPr>
          </a:p>
        </p:txBody>
      </p:sp>
      <p:sp>
        <p:nvSpPr>
          <p:cNvPr id="4" name="Text Placeholder 3"/>
          <p:cNvSpPr>
            <a:spLocks noGrp="1"/>
          </p:cNvSpPr>
          <p:nvPr>
            <p:ph type="body" idx="2"/>
          </p:nvPr>
        </p:nvSpPr>
        <p:spPr>
          <a:xfrm>
            <a:off x="457200" y="1828800"/>
            <a:ext cx="4191000" cy="4114800"/>
          </a:xfrm>
        </p:spPr>
        <p:txBody>
          <a:bodyPr>
            <a:normAutofit fontScale="92500" lnSpcReduction="10000"/>
          </a:bodyPr>
          <a:lstStyle/>
          <a:p>
            <a:r>
              <a:rPr lang="en-US" sz="2800" b="1" dirty="0" smtClean="0">
                <a:latin typeface="Arial" pitchFamily="34" charset="0"/>
                <a:cs typeface="Arial" pitchFamily="34" charset="0"/>
              </a:rPr>
              <a:t>Upgrade to System</a:t>
            </a:r>
          </a:p>
          <a:p>
            <a:pPr>
              <a:buFont typeface="Wingdings" pitchFamily="2" charset="2"/>
              <a:buChar char="§"/>
            </a:pPr>
            <a:r>
              <a:rPr lang="en-US" sz="2000" b="1" dirty="0" smtClean="0">
                <a:latin typeface="Arial" pitchFamily="34" charset="0"/>
                <a:cs typeface="Arial" pitchFamily="34" charset="0"/>
              </a:rPr>
              <a:t>Embrace Latest Technology</a:t>
            </a:r>
          </a:p>
          <a:p>
            <a:pPr>
              <a:buFont typeface="Wingdings" pitchFamily="2" charset="2"/>
              <a:buChar char="§"/>
            </a:pPr>
            <a:r>
              <a:rPr lang="en-US" sz="2000" b="1" dirty="0" smtClean="0">
                <a:latin typeface="Arial" pitchFamily="34" charset="0"/>
                <a:cs typeface="Arial" pitchFamily="34" charset="0"/>
              </a:rPr>
              <a:t>User Friendly</a:t>
            </a:r>
          </a:p>
          <a:p>
            <a:pPr>
              <a:buFont typeface="Wingdings" pitchFamily="2" charset="2"/>
              <a:buChar char="§"/>
            </a:pPr>
            <a:r>
              <a:rPr lang="en-US" sz="2000" b="1" dirty="0" smtClean="0">
                <a:latin typeface="Arial" pitchFamily="34" charset="0"/>
                <a:cs typeface="Arial" pitchFamily="34" charset="0"/>
              </a:rPr>
              <a:t>Online Training for Managers</a:t>
            </a:r>
          </a:p>
          <a:p>
            <a:pPr>
              <a:buFont typeface="Wingdings" pitchFamily="2" charset="2"/>
              <a:buChar char="§"/>
            </a:pPr>
            <a:r>
              <a:rPr lang="en-US" sz="2000" b="1" dirty="0" smtClean="0">
                <a:latin typeface="Arial" pitchFamily="34" charset="0"/>
                <a:cs typeface="Arial" pitchFamily="34" charset="0"/>
              </a:rPr>
              <a:t>Fleet Productivity</a:t>
            </a:r>
          </a:p>
          <a:p>
            <a:pPr>
              <a:buFont typeface="Wingdings" pitchFamily="2" charset="2"/>
              <a:buChar char="§"/>
            </a:pPr>
            <a:r>
              <a:rPr lang="en-US" sz="2000" b="1" dirty="0" smtClean="0">
                <a:latin typeface="Arial" pitchFamily="34" charset="0"/>
                <a:cs typeface="Arial" pitchFamily="34" charset="0"/>
              </a:rPr>
              <a:t>Fuel Reduction</a:t>
            </a:r>
          </a:p>
          <a:p>
            <a:pPr>
              <a:buFont typeface="Wingdings" pitchFamily="2" charset="2"/>
              <a:buChar char="§"/>
            </a:pPr>
            <a:r>
              <a:rPr lang="en-US" sz="2000" b="1" dirty="0" smtClean="0">
                <a:latin typeface="Arial" pitchFamily="34" charset="0"/>
                <a:cs typeface="Arial" pitchFamily="34" charset="0"/>
              </a:rPr>
              <a:t>Driver Safety</a:t>
            </a:r>
          </a:p>
          <a:p>
            <a:pPr>
              <a:buFont typeface="Wingdings" pitchFamily="2" charset="2"/>
              <a:buChar char="§"/>
            </a:pPr>
            <a:r>
              <a:rPr lang="en-US" sz="2000" b="1" dirty="0" smtClean="0">
                <a:latin typeface="Arial" pitchFamily="34" charset="0"/>
                <a:cs typeface="Arial" pitchFamily="34" charset="0"/>
              </a:rPr>
              <a:t>Environmental Impact</a:t>
            </a:r>
          </a:p>
          <a:p>
            <a:pPr>
              <a:buFont typeface="Wingdings" pitchFamily="2" charset="2"/>
              <a:buChar char="§"/>
            </a:pPr>
            <a:r>
              <a:rPr lang="en-US" sz="2000" b="1" dirty="0" smtClean="0">
                <a:latin typeface="Arial" pitchFamily="34" charset="0"/>
                <a:cs typeface="Arial" pitchFamily="34" charset="0"/>
              </a:rPr>
              <a:t>Asset Utilization</a:t>
            </a:r>
          </a:p>
          <a:p>
            <a:pPr>
              <a:buFont typeface="Wingdings" pitchFamily="2" charset="2"/>
              <a:buChar char="§"/>
            </a:pPr>
            <a:r>
              <a:rPr lang="en-US" sz="2000" b="1" dirty="0" smtClean="0">
                <a:latin typeface="Arial" pitchFamily="34" charset="0"/>
                <a:cs typeface="Arial" pitchFamily="34" charset="0"/>
              </a:rPr>
              <a:t>Diagnostics &amp; Messaging</a:t>
            </a:r>
          </a:p>
          <a:p>
            <a:pPr>
              <a:buFont typeface="Wingdings" pitchFamily="2" charset="2"/>
              <a:buChar char="§"/>
            </a:pPr>
            <a:r>
              <a:rPr lang="en-US" sz="2000" b="1" dirty="0" smtClean="0">
                <a:latin typeface="Arial" pitchFamily="34" charset="0"/>
                <a:cs typeface="Arial" pitchFamily="34" charset="0"/>
              </a:rPr>
              <a:t>NMEA GPS Data Feed</a:t>
            </a:r>
          </a:p>
          <a:p>
            <a:pPr>
              <a:buFont typeface="Wingdings" pitchFamily="2" charset="2"/>
              <a:buChar char="§"/>
            </a:pPr>
            <a:r>
              <a:rPr lang="en-US" sz="2000" b="1" dirty="0" smtClean="0">
                <a:latin typeface="Arial" pitchFamily="34" charset="0"/>
                <a:cs typeface="Arial" pitchFamily="34" charset="0"/>
              </a:rPr>
              <a:t>NMEA </a:t>
            </a:r>
            <a:r>
              <a:rPr lang="en-US" sz="2000" b="1" dirty="0" err="1" smtClean="0">
                <a:latin typeface="Arial" pitchFamily="34" charset="0"/>
                <a:cs typeface="Arial" pitchFamily="34" charset="0"/>
              </a:rPr>
              <a:t>WiFi</a:t>
            </a:r>
            <a:r>
              <a:rPr lang="en-US" sz="2000" b="1" dirty="0" smtClean="0">
                <a:latin typeface="Arial" pitchFamily="34" charset="0"/>
                <a:cs typeface="Arial" pitchFamily="34" charset="0"/>
              </a:rPr>
              <a:t> Data Feed</a:t>
            </a:r>
            <a:endParaRPr lang="en-US" sz="2000" dirty="0" smtClean="0">
              <a:latin typeface="Arial" pitchFamily="34" charset="0"/>
              <a:cs typeface="Arial" pitchFamily="34" charset="0"/>
            </a:endParaRPr>
          </a:p>
          <a:p>
            <a:pPr>
              <a:buFont typeface="Arial" pitchFamily="34" charset="0"/>
              <a:buChar char="•"/>
            </a:pPr>
            <a:endParaRPr lang="en-US" sz="2000" b="1" dirty="0" smtClean="0">
              <a:latin typeface="Arial" pitchFamily="34" charset="0"/>
              <a:cs typeface="Arial" pitchFamily="34" charset="0"/>
            </a:endParaRPr>
          </a:p>
          <a:p>
            <a:endParaRPr lang="en-US" sz="2000" b="1" dirty="0">
              <a:latin typeface="Arial" pitchFamily="34" charset="0"/>
              <a:cs typeface="Arial" pitchFamily="34" charset="0"/>
            </a:endParaRPr>
          </a:p>
        </p:txBody>
      </p:sp>
      <p:sp>
        <p:nvSpPr>
          <p:cNvPr id="10" name="Text Placeholder 3"/>
          <p:cNvSpPr txBox="1">
            <a:spLocks/>
          </p:cNvSpPr>
          <p:nvPr/>
        </p:nvSpPr>
        <p:spPr>
          <a:xfrm>
            <a:off x="4572000" y="1752600"/>
            <a:ext cx="4114800" cy="204651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7" name="Rectangle 6"/>
          <p:cNvSpPr/>
          <p:nvPr/>
        </p:nvSpPr>
        <p:spPr>
          <a:xfrm>
            <a:off x="533400" y="5867400"/>
            <a:ext cx="5715000" cy="584775"/>
          </a:xfrm>
          <a:prstGeom prst="rect">
            <a:avLst/>
          </a:prstGeom>
        </p:spPr>
        <p:txBody>
          <a:bodyPr wrap="square">
            <a:spAutoFit/>
          </a:bodyPr>
          <a:lstStyle/>
          <a:p>
            <a:pPr lvl="0" algn="ctr">
              <a:spcBef>
                <a:spcPct val="0"/>
              </a:spcBef>
            </a:pPr>
            <a:r>
              <a:rPr lang="en-US" sz="3200" b="1" dirty="0" smtClean="0">
                <a:solidFill>
                  <a:srgbClr val="FFC000"/>
                </a:solidFill>
                <a:latin typeface="Arial" pitchFamily="34" charset="0"/>
                <a:cs typeface="Arial" pitchFamily="34" charset="0"/>
              </a:rPr>
              <a:t>Upgrade Starts November 7</a:t>
            </a:r>
          </a:p>
        </p:txBody>
      </p:sp>
      <p:pic>
        <p:nvPicPr>
          <p:cNvPr id="25602" name="Picture 2" descr="GPS Fleet Management"/>
          <p:cNvPicPr>
            <a:picLocks noChangeAspect="1" noChangeArrowheads="1"/>
          </p:cNvPicPr>
          <p:nvPr/>
        </p:nvPicPr>
        <p:blipFill>
          <a:blip r:embed="rId3" cstate="print"/>
          <a:srcRect/>
          <a:stretch>
            <a:fillRect/>
          </a:stretch>
        </p:blipFill>
        <p:spPr bwMode="auto">
          <a:xfrm>
            <a:off x="5029200" y="2209800"/>
            <a:ext cx="3265031" cy="3209926"/>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ctrTitle"/>
          </p:nvPr>
        </p:nvSpPr>
        <p:spPr>
          <a:xfrm>
            <a:off x="762000" y="228600"/>
            <a:ext cx="7620000" cy="762001"/>
          </a:xfrm>
        </p:spPr>
        <p:txBody>
          <a:bodyPr>
            <a:noAutofit/>
          </a:bodyPr>
          <a:lstStyle/>
          <a:p>
            <a:pPr lvl="0"/>
            <a:r>
              <a:rPr lang="en-US" sz="3600" b="1" cap="all" dirty="0" smtClean="0">
                <a:solidFill>
                  <a:srgbClr val="FFC91D"/>
                </a:solidFill>
              </a:rPr>
              <a:t>New Look</a:t>
            </a:r>
            <a:endParaRPr lang="en-US" sz="3600" cap="all" dirty="0">
              <a:solidFill>
                <a:srgbClr val="FFC91D"/>
              </a:solidFill>
            </a:endParaRPr>
          </a:p>
        </p:txBody>
      </p:sp>
      <p:sp>
        <p:nvSpPr>
          <p:cNvPr id="3" name="Subtitle 2"/>
          <p:cNvSpPr>
            <a:spLocks noGrp="1"/>
          </p:cNvSpPr>
          <p:nvPr>
            <p:ph type="subTitle" idx="1"/>
          </p:nvPr>
        </p:nvSpPr>
        <p:spPr>
          <a:xfrm>
            <a:off x="152400" y="914400"/>
            <a:ext cx="6858000" cy="4343400"/>
          </a:xfrm>
        </p:spPr>
        <p:txBody>
          <a:bodyPr>
            <a:normAutofit/>
          </a:bodyPr>
          <a:lstStyle/>
          <a:p>
            <a:pPr lvl="0" algn="l"/>
            <a:r>
              <a:rPr lang="en-US" sz="2000" b="1" dirty="0" smtClean="0">
                <a:solidFill>
                  <a:schemeClr val="tx1"/>
                </a:solidFill>
                <a:latin typeface="Arial" pitchFamily="34" charset="0"/>
                <a:cs typeface="Arial" pitchFamily="34" charset="0"/>
              </a:rPr>
              <a:t>Features</a:t>
            </a:r>
          </a:p>
          <a:p>
            <a:pPr algn="l">
              <a:buFont typeface="Arial" pitchFamily="34" charset="0"/>
              <a:buChar char="•"/>
            </a:pPr>
            <a:r>
              <a:rPr lang="en-US" sz="2000" dirty="0" smtClean="0">
                <a:latin typeface="Arial" pitchFamily="34" charset="0"/>
                <a:cs typeface="Arial" pitchFamily="34" charset="0"/>
              </a:rPr>
              <a:t>Real-time location</a:t>
            </a:r>
          </a:p>
          <a:p>
            <a:pPr algn="l">
              <a:buFont typeface="Arial" pitchFamily="34" charset="0"/>
              <a:buChar char="•"/>
            </a:pPr>
            <a:r>
              <a:rPr lang="en-US" sz="2000" dirty="0" smtClean="0">
                <a:latin typeface="Arial" pitchFamily="34" charset="0"/>
                <a:cs typeface="Arial" pitchFamily="34" charset="0"/>
              </a:rPr>
              <a:t>Map View - View the real-time status and locations</a:t>
            </a:r>
          </a:p>
          <a:p>
            <a:pPr algn="l">
              <a:buFont typeface="Arial" pitchFamily="34" charset="0"/>
              <a:buChar char="•"/>
            </a:pPr>
            <a:r>
              <a:rPr lang="en-US" sz="2000" dirty="0" smtClean="0">
                <a:latin typeface="Arial" pitchFamily="34" charset="0"/>
                <a:cs typeface="Arial" pitchFamily="34" charset="0"/>
              </a:rPr>
              <a:t>Exception alerting - Includes speeding, idle time, battery</a:t>
            </a:r>
          </a:p>
          <a:p>
            <a:pPr algn="l">
              <a:buFont typeface="Arial" pitchFamily="34" charset="0"/>
              <a:buChar char="•"/>
            </a:pPr>
            <a:r>
              <a:rPr lang="en-US" sz="2000" dirty="0" smtClean="0">
                <a:latin typeface="Arial" pitchFamily="34" charset="0"/>
                <a:cs typeface="Arial" pitchFamily="34" charset="0"/>
              </a:rPr>
              <a:t>Configurable Dashboards </a:t>
            </a:r>
          </a:p>
          <a:p>
            <a:pPr algn="l">
              <a:buFont typeface="Arial" pitchFamily="34" charset="0"/>
              <a:buChar char="•"/>
            </a:pPr>
            <a:r>
              <a:rPr lang="en-US" sz="2000" dirty="0" smtClean="0">
                <a:latin typeface="Arial" pitchFamily="34" charset="0"/>
                <a:cs typeface="Arial" pitchFamily="34" charset="0"/>
              </a:rPr>
              <a:t>Vehicle Diagnostics - Fuel, carbon, odometer and fault codes </a:t>
            </a:r>
          </a:p>
          <a:p>
            <a:pPr algn="l">
              <a:buFont typeface="Arial" pitchFamily="34" charset="0"/>
              <a:buChar char="•"/>
            </a:pPr>
            <a:r>
              <a:rPr lang="en-US" sz="2000" dirty="0" smtClean="0">
                <a:latin typeface="Arial" pitchFamily="34" charset="0"/>
                <a:cs typeface="Arial" pitchFamily="34" charset="0"/>
              </a:rPr>
              <a:t>Landmarks (</a:t>
            </a:r>
            <a:r>
              <a:rPr lang="en-US" sz="2000" dirty="0" err="1" smtClean="0">
                <a:latin typeface="Arial" pitchFamily="34" charset="0"/>
                <a:cs typeface="Arial" pitchFamily="34" charset="0"/>
              </a:rPr>
              <a:t>GeoFence</a:t>
            </a:r>
            <a:r>
              <a:rPr lang="en-US" sz="2000" dirty="0" smtClean="0">
                <a:latin typeface="Arial" pitchFamily="34" charset="0"/>
                <a:cs typeface="Arial" pitchFamily="34" charset="0"/>
              </a:rPr>
              <a:t>) - 20 unique types </a:t>
            </a:r>
          </a:p>
          <a:p>
            <a:pPr algn="l">
              <a:buFont typeface="Arial" pitchFamily="34" charset="0"/>
              <a:buChar char="•"/>
            </a:pPr>
            <a:r>
              <a:rPr lang="en-US" sz="2000" dirty="0" smtClean="0">
                <a:latin typeface="Arial" pitchFamily="34" charset="0"/>
                <a:cs typeface="Arial" pitchFamily="34" charset="0"/>
              </a:rPr>
              <a:t>Vehicle Maintenance Schedule Notifications </a:t>
            </a:r>
          </a:p>
          <a:p>
            <a:pPr algn="l">
              <a:buFont typeface="Arial" pitchFamily="34" charset="0"/>
              <a:buChar char="•"/>
            </a:pPr>
            <a:r>
              <a:rPr lang="en-US" sz="2000" dirty="0" smtClean="0">
                <a:latin typeface="Arial" pitchFamily="34" charset="0"/>
                <a:cs typeface="Arial" pitchFamily="34" charset="0"/>
              </a:rPr>
              <a:t>PTO and Temperature Sensor Connection</a:t>
            </a:r>
          </a:p>
          <a:p>
            <a:pPr algn="l">
              <a:buFont typeface="Arial" pitchFamily="34" charset="0"/>
              <a:buChar char="•"/>
            </a:pPr>
            <a:r>
              <a:rPr lang="en-US" sz="2000" dirty="0" smtClean="0">
                <a:latin typeface="Arial" pitchFamily="34" charset="0"/>
                <a:cs typeface="Arial" pitchFamily="34" charset="0"/>
              </a:rPr>
              <a:t>Data integration to existing systems</a:t>
            </a:r>
          </a:p>
        </p:txBody>
      </p:sp>
      <p:pic>
        <p:nvPicPr>
          <p:cNvPr id="5" name="Picture 4" descr="Image 3"/>
          <p:cNvPicPr>
            <a:picLocks noChangeAspect="1" noChangeArrowheads="1"/>
          </p:cNvPicPr>
          <p:nvPr/>
        </p:nvPicPr>
        <p:blipFill>
          <a:blip r:embed="rId3" cstate="print"/>
          <a:srcRect/>
          <a:stretch>
            <a:fillRect/>
          </a:stretch>
        </p:blipFill>
        <p:spPr bwMode="auto">
          <a:xfrm>
            <a:off x="5562600" y="3352800"/>
            <a:ext cx="3425076" cy="3367270"/>
          </a:xfrm>
          <a:prstGeom prst="rect">
            <a:avLst/>
          </a:prstGeom>
          <a:noFill/>
        </p:spPr>
      </p:pic>
      <p:sp>
        <p:nvSpPr>
          <p:cNvPr id="7" name="Rectangle 6"/>
          <p:cNvSpPr/>
          <p:nvPr/>
        </p:nvSpPr>
        <p:spPr>
          <a:xfrm>
            <a:off x="838200" y="5867400"/>
            <a:ext cx="3821880" cy="400110"/>
          </a:xfrm>
          <a:prstGeom prst="rect">
            <a:avLst/>
          </a:prstGeom>
        </p:spPr>
        <p:txBody>
          <a:bodyPr wrap="none">
            <a:spAutoFit/>
          </a:bodyPr>
          <a:lstStyle/>
          <a:p>
            <a:pPr>
              <a:buFont typeface="Arial" pitchFamily="34" charset="0"/>
              <a:buChar char="•"/>
            </a:pPr>
            <a:r>
              <a:rPr lang="en-US" sz="2000" dirty="0" smtClean="0">
                <a:solidFill>
                  <a:srgbClr val="FFC91D"/>
                </a:solidFill>
                <a:latin typeface="Arial" pitchFamily="34" charset="0"/>
                <a:cs typeface="Arial" pitchFamily="34" charset="0"/>
              </a:rPr>
              <a:t>On-line self paced user training</a:t>
            </a: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5"/>
          <p:cNvSpPr>
            <a:spLocks noGrp="1" noChangeArrowheads="1"/>
          </p:cNvSpPr>
          <p:nvPr>
            <p:ph type="ctrTitle"/>
          </p:nvPr>
        </p:nvSpPr>
        <p:spPr>
          <a:xfrm>
            <a:off x="685800" y="457200"/>
            <a:ext cx="7772400" cy="4724400"/>
          </a:xfrm>
        </p:spPr>
        <p:txBody>
          <a:bodyPr>
            <a:normAutofit fontScale="90000"/>
          </a:bodyPr>
          <a:lstStyle/>
          <a:p>
            <a:pPr algn="ctr">
              <a:defRPr/>
            </a:pPr>
            <a:r>
              <a:rPr lang="en-US" dirty="0" smtClean="0">
                <a:solidFill>
                  <a:srgbClr val="FFC91D"/>
                </a:solidFill>
                <a:effectLst/>
              </a:rPr>
              <a:t/>
            </a:r>
            <a:br>
              <a:rPr lang="en-US" dirty="0" smtClean="0">
                <a:solidFill>
                  <a:srgbClr val="FFC91D"/>
                </a:solidFill>
                <a:effectLst/>
              </a:rPr>
            </a:br>
            <a:r>
              <a:rPr lang="en-US" dirty="0" smtClean="0">
                <a:solidFill>
                  <a:srgbClr val="FFC91D"/>
                </a:solidFill>
                <a:effectLst/>
              </a:rPr>
              <a:t/>
            </a:r>
            <a:br>
              <a:rPr lang="en-US" dirty="0" smtClean="0">
                <a:solidFill>
                  <a:srgbClr val="FFC91D"/>
                </a:solidFill>
                <a:effectLst/>
              </a:rPr>
            </a:br>
            <a:r>
              <a:rPr lang="en-US" dirty="0" smtClean="0">
                <a:solidFill>
                  <a:srgbClr val="FFC91D"/>
                </a:solidFill>
                <a:effectLst>
                  <a:outerShdw blurRad="127000" dist="200660" dir="2700000" algn="ctr" rotWithShape="0">
                    <a:srgbClr val="000000">
                      <a:alpha val="30000"/>
                    </a:srgbClr>
                  </a:outerShdw>
                </a:effectLst>
              </a:rPr>
              <a:t>GIS Portal, </a:t>
            </a:r>
            <a:r>
              <a:rPr lang="en-US" dirty="0" err="1" smtClean="0">
                <a:solidFill>
                  <a:srgbClr val="FFC91D"/>
                </a:solidFill>
                <a:effectLst>
                  <a:outerShdw blurRad="127000" dist="200660" dir="2700000" algn="ctr" rotWithShape="0">
                    <a:srgbClr val="000000">
                      <a:alpha val="30000"/>
                    </a:srgbClr>
                  </a:outerShdw>
                </a:effectLst>
              </a:rPr>
              <a:t>Videolog</a:t>
            </a:r>
            <a:r>
              <a:rPr lang="en-US" dirty="0" smtClean="0">
                <a:solidFill>
                  <a:srgbClr val="FFC91D"/>
                </a:solidFill>
                <a:effectLst>
                  <a:outerShdw blurRad="127000" dist="200660" dir="2700000" algn="ctr" rotWithShape="0">
                    <a:srgbClr val="000000">
                      <a:alpha val="30000"/>
                    </a:srgbClr>
                  </a:outerShdw>
                </a:effectLst>
              </a:rPr>
              <a:t> Viewer, &amp; Straight Line Diagram Viewer</a:t>
            </a:r>
            <a:r>
              <a:rPr lang="en-US" dirty="0" smtClean="0">
                <a:solidFill>
                  <a:srgbClr val="FFC91D"/>
                </a:solidFill>
                <a:effectLst/>
              </a:rPr>
              <a:t/>
            </a:r>
            <a:br>
              <a:rPr lang="en-US" dirty="0" smtClean="0">
                <a:solidFill>
                  <a:srgbClr val="FFC91D"/>
                </a:solidFill>
                <a:effectLst/>
              </a:rPr>
            </a:br>
            <a:r>
              <a:rPr lang="en-US" dirty="0" smtClean="0">
                <a:solidFill>
                  <a:srgbClr val="FFC91D"/>
                </a:solidFill>
                <a:effectLst/>
              </a:rPr>
              <a:t/>
            </a:r>
            <a:br>
              <a:rPr lang="en-US" dirty="0" smtClean="0">
                <a:solidFill>
                  <a:srgbClr val="FFC91D"/>
                </a:solidFill>
                <a:effectLst/>
              </a:rPr>
            </a:br>
            <a:endParaRPr lang="en-US" dirty="0" smtClean="0">
              <a:solidFill>
                <a:srgbClr val="FFC91D"/>
              </a:solidFill>
              <a:effectLst/>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04800"/>
            <a:ext cx="8229600" cy="664797"/>
          </a:xfrm>
        </p:spPr>
        <p:txBody>
          <a:bodyPr>
            <a:normAutofit fontScale="90000"/>
          </a:bodyPr>
          <a:lstStyle/>
          <a:p>
            <a:pPr eaLnBrk="1" hangingPunct="1">
              <a:defRPr/>
            </a:pPr>
            <a:r>
              <a:rPr lang="en-US" sz="4000" dirty="0" smtClean="0">
                <a:solidFill>
                  <a:srgbClr val="FFC91D"/>
                </a:solidFill>
                <a:effectLst>
                  <a:outerShdw blurRad="127000" dist="200660" dir="2700000" algn="ctr" rotWithShape="0">
                    <a:srgbClr val="000000">
                      <a:alpha val="30000"/>
                    </a:srgbClr>
                  </a:outerShdw>
                </a:effectLst>
              </a:rPr>
              <a:t>History</a:t>
            </a:r>
          </a:p>
        </p:txBody>
      </p:sp>
      <p:sp>
        <p:nvSpPr>
          <p:cNvPr id="8195" name="TextBox 3"/>
          <p:cNvSpPr txBox="1">
            <a:spLocks noChangeArrowheads="1"/>
          </p:cNvSpPr>
          <p:nvPr/>
        </p:nvSpPr>
        <p:spPr bwMode="auto">
          <a:xfrm>
            <a:off x="914400" y="1066800"/>
            <a:ext cx="7543800" cy="5324535"/>
          </a:xfrm>
          <a:prstGeom prst="rect">
            <a:avLst/>
          </a:prstGeom>
          <a:noFill/>
          <a:ln w="9525">
            <a:noFill/>
            <a:miter lim="800000"/>
            <a:headEnd/>
            <a:tailEnd/>
          </a:ln>
        </p:spPr>
        <p:txBody>
          <a:bodyPr wrap="square">
            <a:spAutoFit/>
          </a:bodyPr>
          <a:lstStyle/>
          <a:p>
            <a:r>
              <a:rPr lang="en-US" sz="2000" b="1" dirty="0" smtClean="0">
                <a:latin typeface="Arial" pitchFamily="34" charset="0"/>
                <a:cs typeface="Arial" pitchFamily="34" charset="0"/>
              </a:rPr>
              <a:t>Historically the West Virginia Department of Transportation (WVDOT) has been utilizing geospatial (GIS, Remote Sensing, &amp; GPS) technology for planning, analysis, and mapping purposes ever since the technology became available. </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In 2005 the WVDOT GIS Section was created to meet the growing needs for geospatial data and services in transportation. </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In 2007 the GIS Section was reorganized as the GIS Unit and merged with the Highway Data Services (HDS) Unit, a program responsible for processing roadway additions, changes, or abandonment requests from the Districts, and the update and maintenance of the Roadway Inventory Log. The two units together formed the current Geospatial Transportation Information (GTI) Section. </a:t>
            </a:r>
            <a:endParaRPr lang="en-US" sz="2000" b="1" dirty="0">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0483" name="Content Placeholder 2"/>
          <p:cNvSpPr>
            <a:spLocks noGrp="1"/>
          </p:cNvSpPr>
          <p:nvPr>
            <p:ph idx="1"/>
          </p:nvPr>
        </p:nvSpPr>
        <p:spPr/>
        <p:txBody>
          <a:bodyPr/>
          <a:lstStyle/>
          <a:p>
            <a:endParaRPr lang="en-US" smtClean="0"/>
          </a:p>
        </p:txBody>
      </p:sp>
      <p:pic>
        <p:nvPicPr>
          <p:cNvPr id="20484" name="Picture 2" descr="Y:\Tasks\WVDOT SLD App Screen Shots\Test 1 2009-12-09.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1507" name="Content Placeholder 2"/>
          <p:cNvSpPr>
            <a:spLocks noGrp="1"/>
          </p:cNvSpPr>
          <p:nvPr>
            <p:ph idx="1"/>
          </p:nvPr>
        </p:nvSpPr>
        <p:spPr/>
        <p:txBody>
          <a:bodyPr/>
          <a:lstStyle/>
          <a:p>
            <a:endParaRPr lang="en-US" smtClean="0"/>
          </a:p>
        </p:txBody>
      </p:sp>
      <p:pic>
        <p:nvPicPr>
          <p:cNvPr id="21508" name="Picture 2" descr="Y:\Tasks\WVDOT SLD App Screen Shots\Test 5 2009-12-10.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3" name="Content Placeholder 2"/>
          <p:cNvPicPr>
            <a:picLocks noGrp="1" noChangeAspect="1" noChangeArrowheads="1"/>
          </p:cNvPicPr>
          <p:nvPr>
            <p:ph idx="1"/>
          </p:nvPr>
        </p:nvPicPr>
        <p:blipFill>
          <a:blip r:embed="rId3" cstate="print"/>
          <a:srcRect/>
          <a:stretch>
            <a:fillRect/>
          </a:stretch>
        </p:blipFill>
        <p:spPr bwMode="auto">
          <a:xfrm>
            <a:off x="0" y="11865"/>
            <a:ext cx="9144000" cy="683427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pPr algn="ctr"/>
            <a:r>
              <a:rPr lang="en-US" cap="all" dirty="0" smtClean="0">
                <a:solidFill>
                  <a:srgbClr val="FFC91D"/>
                </a:solidFill>
                <a:effectLst>
                  <a:outerShdw blurRad="127000" dist="200660" dir="2700000" algn="tl" rotWithShape="0">
                    <a:srgbClr val="000000">
                      <a:alpha val="30000"/>
                    </a:srgbClr>
                  </a:outerShdw>
                </a:effectLst>
                <a:cs typeface="Calibri" pitchFamily="34" charset="0"/>
              </a:rPr>
              <a:t>Current &amp; Future Major Projects</a:t>
            </a:r>
            <a:endParaRPr lang="en-US" cap="all" dirty="0">
              <a:solidFill>
                <a:srgbClr val="FFC91D"/>
              </a:solidFill>
              <a:effectLst>
                <a:outerShdw blurRad="127000" dist="200660" dir="2700000" algn="tl" rotWithShape="0">
                  <a:srgbClr val="000000">
                    <a:alpha val="30000"/>
                  </a:srgbClr>
                </a:outerShdw>
              </a:effectLst>
              <a:cs typeface="Calibri" pitchFamily="34" charset="0"/>
            </a:endParaRPr>
          </a:p>
        </p:txBody>
      </p:sp>
      <p:sp>
        <p:nvSpPr>
          <p:cNvPr id="3" name="Rectangle 2"/>
          <p:cNvSpPr>
            <a:spLocks noGrp="1"/>
          </p:cNvSpPr>
          <p:nvPr>
            <p:ph sz="half" idx="1"/>
          </p:nvPr>
        </p:nvSpPr>
        <p:spPr>
          <a:xfrm>
            <a:off x="381000" y="1459599"/>
            <a:ext cx="8305800" cy="5398401"/>
          </a:xfrm>
        </p:spPr>
        <p:txBody>
          <a:bodyPr>
            <a:normAutofit fontScale="92500" lnSpcReduction="10000"/>
          </a:bodyPr>
          <a:lstStyle/>
          <a:p>
            <a:r>
              <a:rPr lang="en-US" sz="2000" dirty="0" smtClean="0">
                <a:latin typeface="Arial" pitchFamily="34" charset="0"/>
                <a:cs typeface="Arial" pitchFamily="34" charset="0"/>
              </a:rPr>
              <a:t>ERP/Asset Management </a:t>
            </a:r>
          </a:p>
          <a:p>
            <a:r>
              <a:rPr lang="en-US" sz="2000" dirty="0" smtClean="0">
                <a:latin typeface="Arial" pitchFamily="34" charset="0"/>
                <a:cs typeface="Arial" pitchFamily="34" charset="0"/>
              </a:rPr>
              <a:t>CORS</a:t>
            </a:r>
          </a:p>
          <a:p>
            <a:r>
              <a:rPr lang="en-US" sz="2000" dirty="0" smtClean="0">
                <a:latin typeface="Arial" pitchFamily="34" charset="0"/>
                <a:cs typeface="Arial" pitchFamily="34" charset="0"/>
              </a:rPr>
              <a:t>HPMS Portal</a:t>
            </a:r>
          </a:p>
          <a:p>
            <a:r>
              <a:rPr lang="en-US" sz="2000" dirty="0" smtClean="0">
                <a:latin typeface="Arial" pitchFamily="34" charset="0"/>
                <a:cs typeface="Arial" pitchFamily="34" charset="0"/>
              </a:rPr>
              <a:t>Fleet Management</a:t>
            </a:r>
          </a:p>
          <a:p>
            <a:r>
              <a:rPr lang="en-US" sz="2000" dirty="0" smtClean="0">
                <a:latin typeface="Arial" pitchFamily="34" charset="0"/>
                <a:cs typeface="Arial" pitchFamily="34" charset="0"/>
              </a:rPr>
              <a:t>WV National Guard (WVNG) Flood Emergency Management</a:t>
            </a:r>
          </a:p>
          <a:p>
            <a:r>
              <a:rPr lang="en-US" sz="2000" dirty="0" smtClean="0">
                <a:latin typeface="Arial" pitchFamily="34" charset="0"/>
                <a:cs typeface="Arial" pitchFamily="34" charset="0"/>
              </a:rPr>
              <a:t>Enterprise GIS Framework Enhancement</a:t>
            </a:r>
          </a:p>
          <a:p>
            <a:pPr lvl="1"/>
            <a:r>
              <a:rPr lang="en-US" sz="1800" dirty="0" smtClean="0">
                <a:latin typeface="Arial" pitchFamily="34" charset="0"/>
                <a:cs typeface="Arial" pitchFamily="34" charset="0"/>
              </a:rPr>
              <a:t>Transportation GIS Data Model</a:t>
            </a:r>
          </a:p>
          <a:p>
            <a:pPr lvl="1"/>
            <a:r>
              <a:rPr lang="en-US" sz="1800" dirty="0" smtClean="0">
                <a:latin typeface="Arial" pitchFamily="34" charset="0"/>
                <a:cs typeface="Arial" pitchFamily="34" charset="0"/>
              </a:rPr>
              <a:t>Statewide Road Centerline Dataset</a:t>
            </a:r>
          </a:p>
          <a:p>
            <a:r>
              <a:rPr lang="en-US" sz="2000" dirty="0" smtClean="0">
                <a:latin typeface="Arial" pitchFamily="34" charset="0"/>
                <a:cs typeface="Arial" pitchFamily="34" charset="0"/>
              </a:rPr>
              <a:t>GIS Portal &amp; Straight Line Diagram Viewer</a:t>
            </a:r>
          </a:p>
          <a:p>
            <a:r>
              <a:rPr lang="en-US" sz="2000" dirty="0" smtClean="0">
                <a:latin typeface="Arial" pitchFamily="34" charset="0"/>
                <a:cs typeface="Arial" pitchFamily="34" charset="0"/>
              </a:rPr>
              <a:t>Video Log Viewer</a:t>
            </a:r>
          </a:p>
          <a:p>
            <a:r>
              <a:rPr lang="en-US" sz="2000" dirty="0" smtClean="0">
                <a:latin typeface="Arial" pitchFamily="34" charset="0"/>
                <a:cs typeface="Arial" pitchFamily="34" charset="0"/>
              </a:rPr>
              <a:t>Highway Map Production</a:t>
            </a:r>
          </a:p>
          <a:p>
            <a:r>
              <a:rPr lang="en-US" sz="2000" dirty="0" smtClean="0">
                <a:latin typeface="Arial" pitchFamily="34" charset="0"/>
                <a:cs typeface="Arial" pitchFamily="34" charset="0"/>
              </a:rPr>
              <a:t>Web Mapping Applications</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Transportation GIS Data Collection</a:t>
            </a:r>
          </a:p>
        </p:txBody>
      </p:sp>
      <p:pic>
        <p:nvPicPr>
          <p:cNvPr id="30722" name="Picture 2" descr="http://api.ning.com/files/ZA7s5L4DMhhdqP4t7o2VxaiQmHM*m6c*qiacCgTgd0xYBVlKtbz02qmfdm-l50U3elOh*6FAz4uHVr5cz7wcfeN9LqfeG1OM/FutureRoadSign.jpg"/>
          <p:cNvPicPr>
            <a:picLocks noChangeAspect="1" noChangeArrowheads="1"/>
          </p:cNvPicPr>
          <p:nvPr/>
        </p:nvPicPr>
        <p:blipFill>
          <a:blip r:embed="rId3" cstate="print"/>
          <a:srcRect t="23194" b="22522"/>
          <a:stretch>
            <a:fillRect/>
          </a:stretch>
        </p:blipFill>
        <p:spPr bwMode="auto">
          <a:xfrm>
            <a:off x="4267200" y="4267200"/>
            <a:ext cx="4378020" cy="1901882"/>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QUESTIONS?</a:t>
            </a:r>
            <a:endParaRPr lang="en-US" dirty="0"/>
          </a:p>
        </p:txBody>
      </p:sp>
      <p:pic>
        <p:nvPicPr>
          <p:cNvPr id="5" name="Content Placeholder 4" descr="OldWV92signassembly.jpg"/>
          <p:cNvPicPr>
            <a:picLocks noGrp="1" noChangeAspect="1"/>
          </p:cNvPicPr>
          <p:nvPr>
            <p:ph sz="half" idx="2"/>
          </p:nvPr>
        </p:nvPicPr>
        <p:blipFill>
          <a:blip r:embed="rId3" cstate="print"/>
          <a:stretch>
            <a:fillRect/>
          </a:stretch>
        </p:blipFill>
        <p:spPr>
          <a:xfrm>
            <a:off x="6781800" y="381000"/>
            <a:ext cx="2094060" cy="6002970"/>
          </a:xfrm>
        </p:spPr>
      </p:pic>
      <p:sp>
        <p:nvSpPr>
          <p:cNvPr id="6" name="Rounded Rectangle 5">
            <a:hlinkClick r:id="rId4" action="ppaction://hlinksldjump"/>
          </p:cNvPr>
          <p:cNvSpPr/>
          <p:nvPr/>
        </p:nvSpPr>
        <p:spPr bwMode="auto">
          <a:xfrm>
            <a:off x="711201" y="1707847"/>
            <a:ext cx="2201333"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CORS</a:t>
            </a:r>
          </a:p>
        </p:txBody>
      </p:sp>
      <p:sp>
        <p:nvSpPr>
          <p:cNvPr id="9" name="Rounded Rectangle 8">
            <a:hlinkClick r:id="rId5" action="ppaction://hlinksldjump"/>
          </p:cNvPr>
          <p:cNvSpPr/>
          <p:nvPr/>
        </p:nvSpPr>
        <p:spPr bwMode="auto">
          <a:xfrm>
            <a:off x="1524000" y="2362200"/>
            <a:ext cx="2201333"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GTI PORTAL</a:t>
            </a:r>
          </a:p>
        </p:txBody>
      </p:sp>
      <p:sp>
        <p:nvSpPr>
          <p:cNvPr id="7" name="Rounded Rectangle 6">
            <a:hlinkClick r:id="rId5" action="ppaction://hlinksldjump"/>
          </p:cNvPr>
          <p:cNvSpPr/>
          <p:nvPr/>
        </p:nvSpPr>
        <p:spPr bwMode="auto">
          <a:xfrm>
            <a:off x="2590800" y="3048000"/>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rPr>
              <a:t>FLEET MANAGEMENT</a:t>
            </a:r>
          </a:p>
        </p:txBody>
      </p:sp>
      <p:sp>
        <p:nvSpPr>
          <p:cNvPr id="10" name="Rounded Rectangle 9">
            <a:hlinkClick r:id="rId6" action="ppaction://hlinksldjump"/>
          </p:cNvPr>
          <p:cNvSpPr/>
          <p:nvPr/>
        </p:nvSpPr>
        <p:spPr bwMode="auto">
          <a:xfrm>
            <a:off x="3581400" y="3810000"/>
            <a:ext cx="2201333"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SLD</a:t>
            </a:r>
          </a:p>
        </p:txBody>
      </p:sp>
      <p:sp>
        <p:nvSpPr>
          <p:cNvPr id="8" name="Rounded Rectangle 7">
            <a:hlinkClick r:id="rId6" action="ppaction://hlinksldjump"/>
          </p:cNvPr>
          <p:cNvSpPr/>
          <p:nvPr/>
        </p:nvSpPr>
        <p:spPr bwMode="auto">
          <a:xfrm>
            <a:off x="4495800" y="4495800"/>
            <a:ext cx="2201333" cy="882953"/>
          </a:xfrm>
          <a:prstGeom prst="roundRect">
            <a:avLst>
              <a:gd name="adj" fmla="val 9033"/>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8350000" scaled="0"/>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VIDEOLOG VIEWER</a:t>
            </a:r>
          </a:p>
        </p:txBody>
      </p:sp>
      <p:sp>
        <p:nvSpPr>
          <p:cNvPr id="11" name="Rounded Rectangle 10">
            <a:hlinkClick r:id="rId6" action="ppaction://hlinksldjump"/>
          </p:cNvPr>
          <p:cNvSpPr/>
          <p:nvPr/>
        </p:nvSpPr>
        <p:spPr bwMode="auto">
          <a:xfrm>
            <a:off x="685800" y="5181600"/>
            <a:ext cx="2201333" cy="882953"/>
          </a:xfrm>
          <a:prstGeom prst="roundRect">
            <a:avLst>
              <a:gd name="adj" fmla="val 9033"/>
            </a:avLst>
          </a:prstGeom>
          <a:gradFill>
            <a:gsLst>
              <a:gs pos="0">
                <a:srgbClr val="03D4A8"/>
              </a:gs>
              <a:gs pos="25000">
                <a:srgbClr val="21D6E0"/>
              </a:gs>
              <a:gs pos="75000">
                <a:srgbClr val="0087E6"/>
              </a:gs>
              <a:gs pos="100000">
                <a:srgbClr val="005CBF"/>
              </a:gs>
            </a:gsLst>
            <a:lin ang="8350000" scaled="0"/>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OTHERS</a:t>
            </a: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p:cNvSpPr>
          <p:nvPr/>
        </p:nvSpPr>
        <p:spPr>
          <a:xfrm>
            <a:off x="533400" y="382588"/>
            <a:ext cx="8382000" cy="498598"/>
          </a:xfrm>
          <a:prstGeom prst="rect">
            <a:avLst/>
          </a:prstGeom>
        </p:spPr>
        <p:txBody>
          <a:bodyPr vert="horz" wrap="square" lIns="0" tIns="0" rIns="0" bIns="0" rtlCol="0" anchor="t">
            <a:spAutoFit/>
          </a:bodyPr>
          <a:lstStyle/>
          <a:p>
            <a:pPr lvl="0" algn="ctr" defTabSz="914363">
              <a:lnSpc>
                <a:spcPct val="90000"/>
              </a:lnSpc>
              <a:spcBef>
                <a:spcPct val="0"/>
              </a:spcBef>
              <a:defRPr/>
            </a:pPr>
            <a:r>
              <a:rPr lang="en-US" sz="3600" cap="all" dirty="0" smtClean="0">
                <a:solidFill>
                  <a:srgbClr val="FFC91D"/>
                </a:solidFill>
                <a:effectLst>
                  <a:outerShdw blurRad="127000" dist="200660" dir="2700000" algn="tl" rotWithShape="0">
                    <a:srgbClr val="000000">
                      <a:alpha val="30000"/>
                    </a:srgbClr>
                  </a:outerShdw>
                </a:effectLst>
                <a:cs typeface="Calibri" pitchFamily="34" charset="0"/>
              </a:rPr>
              <a:t>CONTACTs</a:t>
            </a:r>
            <a:endParaRPr kumimoji="0" lang="en-US" sz="3600" b="1" i="0" u="none" strike="noStrike" kern="1200" cap="all" spc="-150" normalizeH="0" baseline="0" noProof="0" dirty="0">
              <a:ln w="3175">
                <a:noFill/>
              </a:ln>
              <a:solidFill>
                <a:srgbClr val="FFC91D"/>
              </a:solidFill>
              <a:effectLst>
                <a:outerShdw blurRad="127000" dist="200660" dir="2700000" algn="ctr" rotWithShape="0">
                  <a:srgbClr val="000000">
                    <a:alpha val="30000"/>
                  </a:srgbClr>
                </a:outerShdw>
              </a:effectLst>
              <a:uLnTx/>
              <a:uFillTx/>
              <a:latin typeface="+mj-lt"/>
              <a:ea typeface="+mn-ea"/>
              <a:cs typeface="Arial" charset="0"/>
            </a:endParaRPr>
          </a:p>
        </p:txBody>
      </p:sp>
      <p:graphicFrame>
        <p:nvGraphicFramePr>
          <p:cNvPr id="9" name="Table 8"/>
          <p:cNvGraphicFramePr>
            <a:graphicFrameLocks noGrp="1"/>
          </p:cNvGraphicFramePr>
          <p:nvPr/>
        </p:nvGraphicFramePr>
        <p:xfrm>
          <a:off x="609600" y="1371600"/>
          <a:ext cx="8001000" cy="4572001"/>
        </p:xfrm>
        <a:graphic>
          <a:graphicData uri="http://schemas.openxmlformats.org/drawingml/2006/table">
            <a:tbl>
              <a:tblPr firstRow="1" bandRow="1">
                <a:tableStyleId>{5C22544A-7EE6-4342-B048-85BDC9FD1C3A}</a:tableStyleId>
              </a:tblPr>
              <a:tblGrid>
                <a:gridCol w="1676400"/>
                <a:gridCol w="2057400"/>
                <a:gridCol w="2743200"/>
                <a:gridCol w="1524000"/>
              </a:tblGrid>
              <a:tr h="653143">
                <a:tc>
                  <a:txBody>
                    <a:bodyPr/>
                    <a:lstStyle/>
                    <a:p>
                      <a:r>
                        <a:rPr lang="en-US" sz="1400" b="0" dirty="0" smtClean="0">
                          <a:latin typeface="Arial" pitchFamily="34" charset="0"/>
                          <a:cs typeface="Arial" pitchFamily="34" charset="0"/>
                        </a:rPr>
                        <a:t>Hussein Elkhansa</a:t>
                      </a:r>
                      <a:endParaRPr lang="en-US" sz="1400" b="0" dirty="0">
                        <a:latin typeface="Arial" pitchFamily="34" charset="0"/>
                        <a:cs typeface="Arial" pitchFamily="34" charset="0"/>
                      </a:endParaRPr>
                    </a:p>
                  </a:txBody>
                  <a:tcPr>
                    <a:noFill/>
                  </a:tcPr>
                </a:tc>
                <a:tc>
                  <a:txBody>
                    <a:bodyPr/>
                    <a:lstStyle/>
                    <a:p>
                      <a:r>
                        <a:rPr lang="en-US" sz="1400" b="0" dirty="0" smtClean="0">
                          <a:latin typeface="Arial" pitchFamily="34" charset="0"/>
                          <a:cs typeface="Arial" pitchFamily="34" charset="0"/>
                        </a:rPr>
                        <a:t>Section Head</a:t>
                      </a:r>
                      <a:endParaRPr lang="en-US" sz="1400" b="0" dirty="0">
                        <a:latin typeface="Arial" pitchFamily="34" charset="0"/>
                        <a:cs typeface="Arial" pitchFamily="34" charset="0"/>
                      </a:endParaRPr>
                    </a:p>
                  </a:txBody>
                  <a:tcPr>
                    <a:noFill/>
                  </a:tcPr>
                </a:tc>
                <a:tc>
                  <a:txBody>
                    <a:bodyPr/>
                    <a:lstStyle/>
                    <a:p>
                      <a:r>
                        <a:rPr lang="en-US" sz="1400" b="0" dirty="0" smtClean="0">
                          <a:latin typeface="Arial" pitchFamily="34" charset="0"/>
                          <a:cs typeface="Arial" pitchFamily="34" charset="0"/>
                        </a:rPr>
                        <a:t>Hussein.S.Elkhansa@wv.gov</a:t>
                      </a:r>
                      <a:endParaRPr lang="en-US" sz="1400" b="0" dirty="0">
                        <a:latin typeface="Arial" pitchFamily="34" charset="0"/>
                        <a:cs typeface="Arial" pitchFamily="34" charset="0"/>
                      </a:endParaRPr>
                    </a:p>
                  </a:txBody>
                  <a:tcPr>
                    <a:noFill/>
                  </a:tcPr>
                </a:tc>
                <a:tc>
                  <a:txBody>
                    <a:bodyPr/>
                    <a:lstStyle/>
                    <a:p>
                      <a:r>
                        <a:rPr lang="en-US" sz="1400" b="0" dirty="0" smtClean="0">
                          <a:latin typeface="Arial" pitchFamily="34" charset="0"/>
                          <a:cs typeface="Arial" pitchFamily="34" charset="0"/>
                        </a:rPr>
                        <a:t>(304)</a:t>
                      </a:r>
                      <a:r>
                        <a:rPr lang="en-US" sz="1400" b="0" baseline="0" dirty="0" smtClean="0">
                          <a:latin typeface="Arial" pitchFamily="34" charset="0"/>
                          <a:cs typeface="Arial" pitchFamily="34" charset="0"/>
                        </a:rPr>
                        <a:t> 558-9657</a:t>
                      </a:r>
                      <a:endParaRPr lang="en-US" sz="1400" b="0" dirty="0">
                        <a:latin typeface="Arial" pitchFamily="34" charset="0"/>
                        <a:cs typeface="Arial" pitchFamily="34" charset="0"/>
                      </a:endParaRPr>
                    </a:p>
                  </a:txBody>
                  <a:tcPr>
                    <a:noFill/>
                  </a:tcPr>
                </a:tc>
              </a:tr>
              <a:tr h="653143">
                <a:tc>
                  <a:txBody>
                    <a:bodyPr/>
                    <a:lstStyle/>
                    <a:p>
                      <a:r>
                        <a:rPr lang="en-US" sz="1400" dirty="0" smtClean="0">
                          <a:latin typeface="Arial" pitchFamily="34" charset="0"/>
                          <a:cs typeface="Arial" pitchFamily="34" charset="0"/>
                        </a:rPr>
                        <a:t>Janet Lemon</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HDS Unit</a:t>
                      </a:r>
                      <a:r>
                        <a:rPr lang="en-US" sz="1400" baseline="0" dirty="0" smtClean="0">
                          <a:latin typeface="Arial" pitchFamily="34" charset="0"/>
                          <a:cs typeface="Arial" pitchFamily="34" charset="0"/>
                        </a:rPr>
                        <a:t> Leader</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Janet.L.Lemon@wv.gov</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(304)</a:t>
                      </a:r>
                      <a:r>
                        <a:rPr lang="en-US" sz="1400" baseline="0" dirty="0" smtClean="0">
                          <a:latin typeface="Arial" pitchFamily="34" charset="0"/>
                          <a:cs typeface="Arial" pitchFamily="34" charset="0"/>
                        </a:rPr>
                        <a:t> 558-9599</a:t>
                      </a:r>
                      <a:endParaRPr lang="en-US" sz="1400" dirty="0">
                        <a:latin typeface="Arial" pitchFamily="34" charset="0"/>
                        <a:cs typeface="Arial" pitchFamily="34" charset="0"/>
                      </a:endParaRPr>
                    </a:p>
                  </a:txBody>
                  <a:tcPr/>
                </a:tc>
              </a:tr>
              <a:tr h="653143">
                <a:tc>
                  <a:txBody>
                    <a:bodyPr/>
                    <a:lstStyle/>
                    <a:p>
                      <a:r>
                        <a:rPr lang="en-US" sz="1400" dirty="0" smtClean="0">
                          <a:latin typeface="Arial" pitchFamily="34" charset="0"/>
                          <a:cs typeface="Arial" pitchFamily="34" charset="0"/>
                        </a:rPr>
                        <a:t>Yueming Wu</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GIS</a:t>
                      </a:r>
                      <a:r>
                        <a:rPr lang="en-US" sz="1400" baseline="0" dirty="0" smtClean="0">
                          <a:latin typeface="Arial" pitchFamily="34" charset="0"/>
                          <a:cs typeface="Arial" pitchFamily="34" charset="0"/>
                        </a:rPr>
                        <a:t> Unit Leader</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Yueming.Wu@wv.gov</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(304)</a:t>
                      </a:r>
                      <a:r>
                        <a:rPr lang="en-US" sz="1400" baseline="0" dirty="0" smtClean="0">
                          <a:latin typeface="Arial" pitchFamily="34" charset="0"/>
                          <a:cs typeface="Arial" pitchFamily="34" charset="0"/>
                        </a:rPr>
                        <a:t> 558-7437</a:t>
                      </a:r>
                      <a:endParaRPr lang="en-US" sz="1400" dirty="0">
                        <a:latin typeface="Arial" pitchFamily="34" charset="0"/>
                        <a:cs typeface="Arial" pitchFamily="34" charset="0"/>
                      </a:endParaRPr>
                    </a:p>
                  </a:txBody>
                  <a:tcPr/>
                </a:tc>
              </a:tr>
              <a:tr h="653143">
                <a:tc>
                  <a:txBody>
                    <a:bodyPr/>
                    <a:lstStyle/>
                    <a:p>
                      <a:r>
                        <a:rPr lang="en-US" sz="1400" dirty="0" smtClean="0">
                          <a:latin typeface="Arial" pitchFamily="34" charset="0"/>
                          <a:cs typeface="Arial" pitchFamily="34" charset="0"/>
                        </a:rPr>
                        <a:t>Marshall Burgess</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Database Administrator</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Marshall.L.Burgess@wv.gov</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(304)</a:t>
                      </a:r>
                      <a:r>
                        <a:rPr lang="en-US" sz="1400" baseline="0" dirty="0" smtClean="0">
                          <a:latin typeface="Arial" pitchFamily="34" charset="0"/>
                          <a:cs typeface="Arial" pitchFamily="34" charset="0"/>
                        </a:rPr>
                        <a:t> 558-9528</a:t>
                      </a:r>
                      <a:endParaRPr lang="en-US" sz="1400" dirty="0">
                        <a:latin typeface="Arial" pitchFamily="34" charset="0"/>
                        <a:cs typeface="Arial" pitchFamily="34" charset="0"/>
                      </a:endParaRPr>
                    </a:p>
                  </a:txBody>
                  <a:tcPr/>
                </a:tc>
              </a:tr>
              <a:tr h="653143">
                <a:tc>
                  <a:txBody>
                    <a:bodyPr/>
                    <a:lstStyle/>
                    <a:p>
                      <a:r>
                        <a:rPr lang="en-US" sz="1400" dirty="0" smtClean="0">
                          <a:latin typeface="Arial" pitchFamily="34" charset="0"/>
                          <a:cs typeface="Arial" pitchFamily="34" charset="0"/>
                        </a:rPr>
                        <a:t>Larry Douglas</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Project</a:t>
                      </a:r>
                      <a:r>
                        <a:rPr lang="en-US" sz="1400" baseline="0" dirty="0" smtClean="0">
                          <a:latin typeface="Arial" pitchFamily="34" charset="0"/>
                          <a:cs typeface="Arial" pitchFamily="34" charset="0"/>
                        </a:rPr>
                        <a:t> Manager</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Lawrence.A.Douglas@wv.gov</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(304)</a:t>
                      </a:r>
                      <a:r>
                        <a:rPr lang="en-US" sz="1400" baseline="0" dirty="0" smtClean="0">
                          <a:latin typeface="Arial" pitchFamily="34" charset="0"/>
                          <a:cs typeface="Arial" pitchFamily="34" charset="0"/>
                        </a:rPr>
                        <a:t> 558-7402</a:t>
                      </a:r>
                      <a:endParaRPr lang="en-US" sz="1400" dirty="0">
                        <a:latin typeface="Arial" pitchFamily="34" charset="0"/>
                        <a:cs typeface="Arial" pitchFamily="34" charset="0"/>
                      </a:endParaRPr>
                    </a:p>
                  </a:txBody>
                  <a:tcPr/>
                </a:tc>
              </a:tr>
              <a:tr h="653143">
                <a:tc>
                  <a:txBody>
                    <a:bodyPr/>
                    <a:lstStyle/>
                    <a:p>
                      <a:r>
                        <a:rPr lang="en-US" sz="1400" dirty="0" smtClean="0">
                          <a:latin typeface="Arial" pitchFamily="34" charset="0"/>
                          <a:cs typeface="Arial" pitchFamily="34" charset="0"/>
                        </a:rPr>
                        <a:t>Kyle Weatherholt</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District GIS Coordinator</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Kyle.S.Weatherholt@wv.gov</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(304)</a:t>
                      </a:r>
                      <a:r>
                        <a:rPr lang="en-US" sz="1400" baseline="0" dirty="0" smtClean="0">
                          <a:latin typeface="Arial" pitchFamily="34" charset="0"/>
                          <a:cs typeface="Arial" pitchFamily="34" charset="0"/>
                        </a:rPr>
                        <a:t> 558-7434 or 528-5936</a:t>
                      </a:r>
                      <a:endParaRPr lang="en-US" sz="1400" dirty="0">
                        <a:latin typeface="Arial" pitchFamily="34" charset="0"/>
                        <a:cs typeface="Arial" pitchFamily="34" charset="0"/>
                      </a:endParaRPr>
                    </a:p>
                  </a:txBody>
                  <a:tcPr/>
                </a:tc>
              </a:tr>
              <a:tr h="653143">
                <a:tc>
                  <a:txBody>
                    <a:bodyPr/>
                    <a:lstStyle/>
                    <a:p>
                      <a:r>
                        <a:rPr lang="en-US" sz="1400" dirty="0" smtClean="0">
                          <a:latin typeface="Arial" pitchFamily="34" charset="0"/>
                          <a:cs typeface="Arial" pitchFamily="34" charset="0"/>
                        </a:rPr>
                        <a:t>Michelle Frame</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GIS Training Liaison</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Michelle.L.Frame@wv.gov</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(304)</a:t>
                      </a:r>
                      <a:r>
                        <a:rPr lang="en-US" sz="1400" baseline="0" dirty="0" smtClean="0">
                          <a:latin typeface="Arial" pitchFamily="34" charset="0"/>
                          <a:cs typeface="Arial" pitchFamily="34" charset="0"/>
                        </a:rPr>
                        <a:t> 558-9588</a:t>
                      </a:r>
                      <a:endParaRPr lang="en-US" sz="1400" dirty="0">
                        <a:latin typeface="Arial" pitchFamily="34" charset="0"/>
                        <a:cs typeface="Arial" pitchFamily="34" charset="0"/>
                      </a:endParaRPr>
                    </a:p>
                  </a:txBody>
                  <a:tcPr/>
                </a:tc>
              </a:tr>
            </a:tbl>
          </a:graphicData>
        </a:graphic>
      </p:graphicFrame>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28600"/>
            <a:ext cx="8077200" cy="3416320"/>
          </a:xfrm>
          <a:prstGeom prst="rect">
            <a:avLst/>
          </a:prstGeom>
          <a:noFill/>
        </p:spPr>
        <p:txBody>
          <a:bodyPr wrap="square" rtlCol="0">
            <a:spAutoFit/>
          </a:bodyPr>
          <a:lstStyle/>
          <a:p>
            <a:pPr algn="ctr"/>
            <a:r>
              <a:rPr lang="en-US" sz="7200" dirty="0" smtClean="0">
                <a:latin typeface="Freestyle Script" pitchFamily="66" charset="0"/>
              </a:rPr>
              <a:t>For those of you still awake, thanks for listening and have a great day.  </a:t>
            </a:r>
            <a:endParaRPr lang="en-US" sz="7200" dirty="0">
              <a:latin typeface="Freestyle Script" pitchFamily="66" charset="0"/>
            </a:endParaRPr>
          </a:p>
        </p:txBody>
      </p:sp>
      <p:sp>
        <p:nvSpPr>
          <p:cNvPr id="4" name="TextBox 3"/>
          <p:cNvSpPr txBox="1"/>
          <p:nvPr/>
        </p:nvSpPr>
        <p:spPr>
          <a:xfrm>
            <a:off x="304800" y="4191000"/>
            <a:ext cx="8382000" cy="3477875"/>
          </a:xfrm>
          <a:prstGeom prst="rect">
            <a:avLst/>
          </a:prstGeom>
          <a:noFill/>
        </p:spPr>
        <p:txBody>
          <a:bodyPr wrap="square" rtlCol="0">
            <a:spAutoFit/>
          </a:bodyPr>
          <a:lstStyle/>
          <a:p>
            <a:r>
              <a:rPr lang="en-US" sz="3200" i="1" u="sng" dirty="0" smtClean="0">
                <a:latin typeface="Calibri" pitchFamily="34" charset="0"/>
              </a:rPr>
              <a:t>Quot</a:t>
            </a:r>
            <a:r>
              <a:rPr lang="en-US" sz="3200" i="1" u="sng" dirty="0">
                <a:latin typeface="Calibri" pitchFamily="34" charset="0"/>
              </a:rPr>
              <a:t>e</a:t>
            </a:r>
            <a:r>
              <a:rPr lang="en-US" sz="3200" i="1" u="sng" dirty="0" smtClean="0">
                <a:latin typeface="Calibri" pitchFamily="34" charset="0"/>
              </a:rPr>
              <a:t> for the Day</a:t>
            </a:r>
            <a:r>
              <a:rPr lang="en-US" sz="3200" i="1" dirty="0" smtClean="0">
                <a:latin typeface="Calibri" pitchFamily="34" charset="0"/>
              </a:rPr>
              <a:t>……</a:t>
            </a:r>
          </a:p>
          <a:p>
            <a:endParaRPr lang="en-US" sz="3200" i="1" dirty="0" smtClean="0">
              <a:latin typeface="Calibri" pitchFamily="34" charset="0"/>
            </a:endParaRPr>
          </a:p>
          <a:p>
            <a:r>
              <a:rPr lang="en-US" sz="2800" i="1" dirty="0" smtClean="0">
                <a:latin typeface="Calibri" pitchFamily="34" charset="0"/>
              </a:rPr>
              <a:t>“Thanks to the Interstate Highway System, it is now possible to travel across the country from coast to coast without seeing anything.”  - Charles </a:t>
            </a:r>
            <a:r>
              <a:rPr lang="en-US" sz="2800" i="1" dirty="0" err="1" smtClean="0">
                <a:latin typeface="Calibri" pitchFamily="34" charset="0"/>
              </a:rPr>
              <a:t>Kuralt</a:t>
            </a:r>
            <a:endParaRPr lang="en-US" sz="2800" i="1" dirty="0" smtClean="0">
              <a:latin typeface="Calibri" pitchFamily="34" charset="0"/>
            </a:endParaRPr>
          </a:p>
          <a:p>
            <a:r>
              <a:rPr lang="en-US" sz="3600" i="1" dirty="0">
                <a:latin typeface="Calibri" pitchFamily="34" charset="0"/>
              </a:rPr>
              <a:t/>
            </a:r>
            <a:br>
              <a:rPr lang="en-US" sz="3600" i="1" dirty="0">
                <a:latin typeface="Calibri" pitchFamily="34" charset="0"/>
              </a:rPr>
            </a:br>
            <a:endParaRPr lang="en-US" sz="3600" i="1" dirty="0">
              <a:latin typeface="Calibri" pitchFamily="34" charset="0"/>
            </a:endParaRPr>
          </a:p>
        </p:txBody>
      </p:sp>
      <p:pic>
        <p:nvPicPr>
          <p:cNvPr id="17412" name="Picture 4" descr="http://tbn1.google.com/images?q=tbn:PqhFd3JXL70nNM:http://www.craftyjenny.com/images/clipart/star-smiley-face-download.gif">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2222" y="2438400"/>
            <a:ext cx="1911177" cy="18288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648200" y="4191000"/>
            <a:ext cx="4038600" cy="1815882"/>
          </a:xfrm>
          <a:prstGeom prst="rect">
            <a:avLst/>
          </a:prstGeom>
          <a:noFill/>
        </p:spPr>
        <p:txBody>
          <a:bodyPr wrap="square" rtlCol="0">
            <a:spAutoFit/>
          </a:bodyPr>
          <a:lstStyle/>
          <a:p>
            <a:pPr>
              <a:buFontTx/>
              <a:buChar char="-"/>
            </a:pPr>
            <a:r>
              <a:rPr lang="en-US" sz="1600" dirty="0" smtClean="0">
                <a:latin typeface="Arial" pitchFamily="34" charset="0"/>
                <a:cs typeface="Arial" pitchFamily="34" charset="0"/>
              </a:rPr>
              <a:t>Roadway Inventory Log</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-Roadway Statistics</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-Public Certified Mileage</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-Highway Performance Monitoring System</a:t>
            </a:r>
            <a:endParaRPr lang="en-US" sz="1600" dirty="0">
              <a:latin typeface="Arial" pitchFamily="34" charset="0"/>
              <a:cs typeface="Arial" pitchFamily="34" charset="0"/>
            </a:endParaRPr>
          </a:p>
        </p:txBody>
      </p:sp>
      <p:sp>
        <p:nvSpPr>
          <p:cNvPr id="19" name="TextBox 18"/>
          <p:cNvSpPr txBox="1"/>
          <p:nvPr/>
        </p:nvSpPr>
        <p:spPr>
          <a:xfrm>
            <a:off x="1417856" y="4201884"/>
            <a:ext cx="2470933" cy="1323439"/>
          </a:xfrm>
          <a:prstGeom prst="rect">
            <a:avLst/>
          </a:prstGeom>
          <a:noFill/>
        </p:spPr>
        <p:txBody>
          <a:bodyPr wrap="none" rtlCol="0">
            <a:spAutoFit/>
          </a:bodyPr>
          <a:lstStyle/>
          <a:p>
            <a:pPr>
              <a:buFontTx/>
              <a:buChar char="-"/>
            </a:pPr>
            <a:r>
              <a:rPr lang="en-US" sz="1600" dirty="0" smtClean="0">
                <a:latin typeface="Arial" pitchFamily="34" charset="0"/>
                <a:cs typeface="Arial" pitchFamily="34" charset="0"/>
              </a:rPr>
              <a:t>Transportation GIS Data</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-Geospatial Services</a:t>
            </a:r>
          </a:p>
          <a:p>
            <a:endParaRPr lang="en-US" sz="1600" dirty="0">
              <a:latin typeface="Arial" pitchFamily="34" charset="0"/>
              <a:cs typeface="Arial" pitchFamily="34" charset="0"/>
            </a:endParaRPr>
          </a:p>
          <a:p>
            <a:r>
              <a:rPr lang="en-US" sz="1600" dirty="0" smtClean="0">
                <a:latin typeface="Arial" pitchFamily="34" charset="0"/>
                <a:cs typeface="Arial" pitchFamily="34" charset="0"/>
              </a:rPr>
              <a:t>-Geospatial Applications</a:t>
            </a:r>
            <a:endParaRPr lang="en-US" sz="1600" dirty="0">
              <a:latin typeface="Arial" pitchFamily="34" charset="0"/>
              <a:cs typeface="Arial" pitchFamily="34" charset="0"/>
            </a:endParaRPr>
          </a:p>
        </p:txBody>
      </p:sp>
      <p:sp>
        <p:nvSpPr>
          <p:cNvPr id="20" name="Rectangle 19"/>
          <p:cNvSpPr/>
          <p:nvPr/>
        </p:nvSpPr>
        <p:spPr>
          <a:xfrm>
            <a:off x="1143000" y="4125684"/>
            <a:ext cx="7620000" cy="212271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rot="5400000">
            <a:off x="3201194" y="5180806"/>
            <a:ext cx="2133600" cy="1588"/>
          </a:xfrm>
          <a:prstGeom prst="line">
            <a:avLst/>
          </a:prstGeom>
          <a:ln w="412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8" name="Picture 27" descr="GTI  logo 2b cop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28600" y="1524000"/>
            <a:ext cx="1447800" cy="1447800"/>
          </a:xfrm>
          <a:prstGeom prst="rect">
            <a:avLst/>
          </a:prstGeom>
        </p:spPr>
      </p:pic>
      <p:pic>
        <p:nvPicPr>
          <p:cNvPr id="29" name="Picture 28" descr="NEWDOH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10400" y="0"/>
            <a:ext cx="1295400" cy="1676401"/>
          </a:xfrm>
          <a:prstGeom prst="rect">
            <a:avLst/>
          </a:prstGeom>
        </p:spPr>
      </p:pic>
      <p:cxnSp>
        <p:nvCxnSpPr>
          <p:cNvPr id="33" name="Straight Arrow Connector 32"/>
          <p:cNvCxnSpPr/>
          <p:nvPr/>
        </p:nvCxnSpPr>
        <p:spPr>
          <a:xfrm rot="5400000">
            <a:off x="2476103" y="4000897"/>
            <a:ext cx="229394"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5"/>
          <p:cNvGrpSpPr/>
          <p:nvPr/>
        </p:nvGrpSpPr>
        <p:grpSpPr>
          <a:xfrm>
            <a:off x="627738" y="304800"/>
            <a:ext cx="7830462" cy="3657600"/>
            <a:chOff x="366486" y="304800"/>
            <a:chExt cx="7830462" cy="3657600"/>
          </a:xfrm>
        </p:grpSpPr>
        <p:grpSp>
          <p:nvGrpSpPr>
            <p:cNvPr id="4" name="Group 23"/>
            <p:cNvGrpSpPr/>
            <p:nvPr/>
          </p:nvGrpSpPr>
          <p:grpSpPr>
            <a:xfrm>
              <a:off x="366486" y="304800"/>
              <a:ext cx="6992262" cy="3276600"/>
              <a:chOff x="381000" y="304800"/>
              <a:chExt cx="6992262" cy="3276600"/>
            </a:xfrm>
          </p:grpSpPr>
          <p:cxnSp>
            <p:nvCxnSpPr>
              <p:cNvPr id="17" name="Straight Connector 16"/>
              <p:cNvCxnSpPr/>
              <p:nvPr/>
            </p:nvCxnSpPr>
            <p:spPr>
              <a:xfrm rot="5400000">
                <a:off x="3124200" y="1676400"/>
                <a:ext cx="457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810662" y="1828800"/>
                <a:ext cx="5562600" cy="7620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Arial" pitchFamily="34" charset="0"/>
                    <a:cs typeface="Arial" pitchFamily="34" charset="0"/>
                  </a:rPr>
                  <a:t>Geospatial Transportation Information (GTI) Section</a:t>
                </a:r>
              </a:p>
            </p:txBody>
          </p:sp>
          <p:cxnSp>
            <p:nvCxnSpPr>
              <p:cNvPr id="6" name="Straight Connector 5"/>
              <p:cNvCxnSpPr/>
              <p:nvPr/>
            </p:nvCxnSpPr>
            <p:spPr>
              <a:xfrm rot="5400000">
                <a:off x="3902526" y="3078852"/>
                <a:ext cx="9906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0" idx="3"/>
                <a:endCxn id="9" idx="1"/>
              </p:cNvCxnSpPr>
              <p:nvPr/>
            </p:nvCxnSpPr>
            <p:spPr>
              <a:xfrm>
                <a:off x="3381822" y="3577776"/>
                <a:ext cx="1324440" cy="36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81000" y="304800"/>
                <a:ext cx="6306462" cy="1143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itchFamily="34" charset="0"/>
                    <a:cs typeface="Arial" pitchFamily="34" charset="0"/>
                  </a:rPr>
                  <a:t>Program Planning &amp; Administration (CP) Division</a:t>
                </a:r>
                <a:endParaRPr lang="en-US" sz="2000" dirty="0">
                  <a:solidFill>
                    <a:schemeClr val="tx1"/>
                  </a:solidFill>
                  <a:latin typeface="Arial" pitchFamily="34" charset="0"/>
                  <a:cs typeface="Arial" pitchFamily="34" charset="0"/>
                </a:endParaRPr>
              </a:p>
            </p:txBody>
          </p:sp>
        </p:grpSp>
        <p:sp>
          <p:nvSpPr>
            <p:cNvPr id="9" name="Rounded Rectangle 8"/>
            <p:cNvSpPr/>
            <p:nvPr/>
          </p:nvSpPr>
          <p:spPr>
            <a:xfrm>
              <a:off x="4691748" y="3200400"/>
              <a:ext cx="35052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Highway Data Services (HDS) Unit</a:t>
              </a:r>
              <a:endParaRPr lang="en-US" sz="1600" dirty="0">
                <a:solidFill>
                  <a:schemeClr val="tx1"/>
                </a:solidFill>
                <a:latin typeface="Arial" pitchFamily="34" charset="0"/>
                <a:cs typeface="Arial" pitchFamily="34" charset="0"/>
              </a:endParaRPr>
            </a:p>
          </p:txBody>
        </p:sp>
        <p:sp>
          <p:nvSpPr>
            <p:cNvPr id="10" name="Rounded Rectangle 9"/>
            <p:cNvSpPr/>
            <p:nvPr/>
          </p:nvSpPr>
          <p:spPr>
            <a:xfrm>
              <a:off x="1386108" y="3196776"/>
              <a:ext cx="19812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itchFamily="34" charset="0"/>
                  <a:cs typeface="Arial" pitchFamily="34" charset="0"/>
                </a:rPr>
                <a:t>GIS Unit</a:t>
              </a:r>
              <a:endParaRPr lang="en-US" sz="2000" dirty="0">
                <a:solidFill>
                  <a:schemeClr val="tx1"/>
                </a:solidFill>
                <a:latin typeface="Arial" pitchFamily="34" charset="0"/>
                <a:cs typeface="Arial" pitchFamily="34" charset="0"/>
              </a:endParaRPr>
            </a:p>
          </p:txBody>
        </p:sp>
      </p:grpSp>
      <p:cxnSp>
        <p:nvCxnSpPr>
          <p:cNvPr id="40" name="Straight Arrow Connector 39"/>
          <p:cNvCxnSpPr/>
          <p:nvPr/>
        </p:nvCxnSpPr>
        <p:spPr>
          <a:xfrm rot="5400000">
            <a:off x="6667897" y="4000103"/>
            <a:ext cx="229394"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600" b="1" cap="all" dirty="0" err="1" smtClean="0">
                <a:solidFill>
                  <a:srgbClr val="FFC91D"/>
                </a:solidFill>
                <a:effectLst>
                  <a:outerShdw blurRad="127000" dist="200660" dir="2700000" algn="ctr" rotWithShape="0">
                    <a:srgbClr val="000000">
                      <a:alpha val="30000"/>
                    </a:srgbClr>
                  </a:outerShdw>
                </a:effectLst>
                <a:cs typeface="Arial" pitchFamily="34" charset="0"/>
              </a:rPr>
              <a:t>Gti’S</a:t>
            </a:r>
            <a:r>
              <a:rPr lang="en-US" sz="3600" b="1" cap="all" dirty="0" smtClean="0">
                <a:solidFill>
                  <a:srgbClr val="FFC91D"/>
                </a:solidFill>
                <a:effectLst>
                  <a:outerShdw blurRad="127000" dist="200660" dir="2700000" algn="ctr" rotWithShape="0">
                    <a:srgbClr val="000000">
                      <a:alpha val="30000"/>
                    </a:srgbClr>
                  </a:outerShdw>
                </a:effectLst>
                <a:cs typeface="Arial" pitchFamily="34" charset="0"/>
              </a:rPr>
              <a:t> PRODUCTS &amp; SOLUTIONS</a:t>
            </a:r>
            <a:endParaRPr lang="en-US" sz="3600" b="1" cap="all" dirty="0">
              <a:solidFill>
                <a:srgbClr val="FFC91D"/>
              </a:solidFill>
              <a:effectLst>
                <a:outerShdw blurRad="127000" dist="200660" dir="2700000" algn="ctr" rotWithShape="0">
                  <a:srgbClr val="000000">
                    <a:alpha val="30000"/>
                  </a:srgbClr>
                </a:outerShdw>
              </a:effectLst>
              <a:cs typeface="Arial" pitchFamily="34" charset="0"/>
            </a:endParaRPr>
          </a:p>
        </p:txBody>
      </p:sp>
      <p:sp>
        <p:nvSpPr>
          <p:cNvPr id="3" name="Rectangle 2"/>
          <p:cNvSpPr>
            <a:spLocks noGrp="1"/>
          </p:cNvSpPr>
          <p:nvPr>
            <p:ph sz="half" idx="1"/>
          </p:nvPr>
        </p:nvSpPr>
        <p:spPr>
          <a:xfrm>
            <a:off x="457200" y="1600200"/>
            <a:ext cx="8534400" cy="4876800"/>
          </a:xfrm>
        </p:spPr>
        <p:txBody>
          <a:bodyPr>
            <a:normAutofit fontScale="92500" lnSpcReduction="10000"/>
          </a:bodyPr>
          <a:lstStyle/>
          <a:p>
            <a:r>
              <a:rPr lang="en-US" sz="2400" dirty="0" smtClean="0">
                <a:latin typeface="Arial" pitchFamily="34" charset="0"/>
                <a:cs typeface="Arial" pitchFamily="34" charset="0"/>
              </a:rPr>
              <a:t>Public</a:t>
            </a:r>
          </a:p>
          <a:p>
            <a:pPr lvl="1"/>
            <a:r>
              <a:rPr lang="en-US" sz="2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GTI Portal</a:t>
            </a:r>
          </a:p>
          <a:p>
            <a:pPr lvl="1"/>
            <a:r>
              <a:rPr lang="en-US" sz="2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Continuously Operating Reference Stations (CORS) Network</a:t>
            </a:r>
          </a:p>
          <a:p>
            <a:pPr lvl="1"/>
            <a:r>
              <a:rPr lang="en-US" sz="2200" dirty="0" smtClean="0">
                <a:latin typeface="Arial" pitchFamily="34" charset="0"/>
                <a:cs typeface="Arial" pitchFamily="34" charset="0"/>
              </a:rPr>
              <a:t>GTIHelpDesk@wv.gov</a:t>
            </a:r>
          </a:p>
          <a:p>
            <a:r>
              <a:rPr lang="en-US" sz="2400" dirty="0" smtClean="0">
                <a:latin typeface="Arial" pitchFamily="34" charset="0"/>
                <a:cs typeface="Arial" pitchFamily="34" charset="0"/>
              </a:rPr>
              <a:t>WVDOT </a:t>
            </a:r>
          </a:p>
          <a:p>
            <a:pPr lvl="1"/>
            <a:r>
              <a:rPr lang="en-US" sz="2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GTI Portal</a:t>
            </a:r>
          </a:p>
          <a:p>
            <a:pPr lvl="1"/>
            <a:r>
              <a:rPr lang="en-US" sz="2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CORS</a:t>
            </a:r>
          </a:p>
          <a:p>
            <a:pPr lvl="1"/>
            <a:r>
              <a:rPr lang="en-US" sz="2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Fleet Management</a:t>
            </a:r>
          </a:p>
          <a:p>
            <a:pPr lvl="1"/>
            <a:r>
              <a:rPr lang="en-US" sz="2200" dirty="0" err="1" smtClean="0">
                <a:solidFill>
                  <a:srgbClr val="FFC000"/>
                </a:solidFill>
                <a:effectLst>
                  <a:outerShdw blurRad="38100" dist="38100" dir="2700000" algn="tl">
                    <a:srgbClr val="000000">
                      <a:alpha val="43137"/>
                    </a:srgbClr>
                  </a:outerShdw>
                </a:effectLst>
                <a:latin typeface="Arial" pitchFamily="34" charset="0"/>
                <a:cs typeface="Arial" pitchFamily="34" charset="0"/>
              </a:rPr>
              <a:t>Videolog</a:t>
            </a:r>
            <a:r>
              <a:rPr lang="en-US" sz="2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 Viewer</a:t>
            </a:r>
          </a:p>
          <a:p>
            <a:pPr lvl="1"/>
            <a:r>
              <a:rPr lang="en-US" sz="2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GIS Portal</a:t>
            </a:r>
          </a:p>
          <a:p>
            <a:pPr lvl="1"/>
            <a:r>
              <a:rPr lang="en-US" sz="2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Straight Line Diagram Viewer</a:t>
            </a:r>
          </a:p>
          <a:p>
            <a:pPr lvl="1"/>
            <a:r>
              <a:rPr lang="en-US" sz="2000" dirty="0" smtClean="0">
                <a:latin typeface="Arial" pitchFamily="34" charset="0"/>
                <a:cs typeface="Arial" pitchFamily="34" charset="0"/>
              </a:rPr>
              <a:t>WVDOH District GIS Coordinator Network</a:t>
            </a:r>
            <a:endParaRPr lang="en-US" sz="2200" dirty="0" smtClean="0">
              <a:latin typeface="Arial" pitchFamily="34" charset="0"/>
              <a:cs typeface="Arial" pitchFamily="34" charset="0"/>
            </a:endParaRPr>
          </a:p>
          <a:p>
            <a:pPr lvl="1"/>
            <a:r>
              <a:rPr lang="en-US" sz="2000" dirty="0" smtClean="0">
                <a:latin typeface="Arial" pitchFamily="34" charset="0"/>
                <a:cs typeface="Arial" pitchFamily="34" charset="0"/>
              </a:rPr>
              <a:t>GIS/GPS Training</a:t>
            </a:r>
          </a:p>
          <a:p>
            <a:pPr lvl="1"/>
            <a:r>
              <a:rPr lang="en-US" sz="2200" dirty="0" smtClean="0">
                <a:latin typeface="Arial" pitchFamily="34" charset="0"/>
                <a:cs typeface="Arial" pitchFamily="34" charset="0"/>
              </a:rPr>
              <a:t>Other Services (Transportation GIS User Group, etc.)</a:t>
            </a:r>
          </a:p>
          <a:p>
            <a:pPr lvl="1"/>
            <a:endParaRPr lang="en-US" sz="2200" dirty="0" smtClean="0"/>
          </a:p>
          <a:p>
            <a:pPr lvl="1"/>
            <a:endParaRPr lang="en-US" sz="2200" dirty="0" smtClean="0"/>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04800"/>
            <a:ext cx="8229600" cy="664797"/>
          </a:xfrm>
        </p:spPr>
        <p:txBody>
          <a:bodyPr>
            <a:normAutofit/>
          </a:bodyPr>
          <a:lstStyle/>
          <a:p>
            <a:pPr eaLnBrk="1" hangingPunct="1">
              <a:defRPr/>
            </a:pPr>
            <a:r>
              <a:rPr lang="en-US" sz="3600" cap="all" dirty="0" smtClean="0">
                <a:solidFill>
                  <a:srgbClr val="FFC91D"/>
                </a:solidFill>
                <a:effectLst>
                  <a:outerShdw blurRad="127000" dist="200660" dir="2700000" algn="ctr" rotWithShape="0">
                    <a:srgbClr val="000000">
                      <a:alpha val="30000"/>
                    </a:srgbClr>
                  </a:outerShdw>
                </a:effectLst>
              </a:rPr>
              <a:t>GTI Portal</a:t>
            </a:r>
          </a:p>
        </p:txBody>
      </p:sp>
      <p:sp>
        <p:nvSpPr>
          <p:cNvPr id="8195" name="TextBox 3"/>
          <p:cNvSpPr txBox="1">
            <a:spLocks noChangeArrowheads="1"/>
          </p:cNvSpPr>
          <p:nvPr/>
        </p:nvSpPr>
        <p:spPr bwMode="auto">
          <a:xfrm>
            <a:off x="1066800" y="990600"/>
            <a:ext cx="7315200" cy="584775"/>
          </a:xfrm>
          <a:prstGeom prst="rect">
            <a:avLst/>
          </a:prstGeom>
          <a:noFill/>
          <a:ln w="9525">
            <a:noFill/>
            <a:miter lim="800000"/>
            <a:headEnd/>
            <a:tailEnd/>
          </a:ln>
        </p:spPr>
        <p:txBody>
          <a:bodyPr wrap="square">
            <a:spAutoFit/>
          </a:bodyPr>
          <a:lstStyle/>
          <a:p>
            <a:pPr algn="ctr"/>
            <a:r>
              <a:rPr lang="en-US" sz="1600" dirty="0" smtClean="0"/>
              <a:t>http://www.transportation.wv.gov/highways/programplanning/gti/Pages/default.aspx</a:t>
            </a:r>
            <a:endParaRPr lang="en-US" sz="1600" dirty="0"/>
          </a:p>
        </p:txBody>
      </p:sp>
      <p:pic>
        <p:nvPicPr>
          <p:cNvPr id="2" name="Picture 2"/>
          <p:cNvPicPr>
            <a:picLocks noChangeAspect="1" noChangeArrowheads="1"/>
          </p:cNvPicPr>
          <p:nvPr/>
        </p:nvPicPr>
        <p:blipFill>
          <a:blip r:embed="rId3" cstate="print"/>
          <a:srcRect l="24221" t="12963" r="25260" b="6481"/>
          <a:stretch>
            <a:fillRect/>
          </a:stretch>
        </p:blipFill>
        <p:spPr bwMode="auto">
          <a:xfrm>
            <a:off x="2362200" y="1600200"/>
            <a:ext cx="4038600" cy="4813126"/>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4000" cap="all" dirty="0" smtClean="0">
                <a:solidFill>
                  <a:srgbClr val="FFC91D"/>
                </a:solidFill>
              </a:rPr>
              <a:t>Data Catalog</a:t>
            </a:r>
            <a:endParaRPr lang="en-US" sz="4000" cap="all" dirty="0">
              <a:solidFill>
                <a:srgbClr val="FFC91D"/>
              </a:solidFill>
            </a:endParaRPr>
          </a:p>
        </p:txBody>
      </p:sp>
      <p:sp>
        <p:nvSpPr>
          <p:cNvPr id="3" name="Rectangle 2"/>
          <p:cNvSpPr>
            <a:spLocks noGrp="1"/>
          </p:cNvSpPr>
          <p:nvPr>
            <p:ph sz="half" idx="1"/>
          </p:nvPr>
        </p:nvSpPr>
        <p:spPr>
          <a:xfrm>
            <a:off x="381000" y="1447800"/>
            <a:ext cx="4800600" cy="3946381"/>
          </a:xfrm>
        </p:spPr>
        <p:txBody>
          <a:bodyPr>
            <a:normAutofit fontScale="92500"/>
          </a:bodyPr>
          <a:lstStyle/>
          <a:p>
            <a:pPr>
              <a:buFont typeface="Wingdings" pitchFamily="2" charset="2"/>
              <a:buChar char="v"/>
            </a:pPr>
            <a:r>
              <a:rPr lang="en-US" sz="2000" dirty="0" smtClean="0">
                <a:latin typeface="Arial" pitchFamily="34" charset="0"/>
                <a:cs typeface="Arial" pitchFamily="34" charset="0"/>
              </a:rPr>
              <a:t>Bridges</a:t>
            </a:r>
          </a:p>
          <a:p>
            <a:pPr>
              <a:buFont typeface="Wingdings" pitchFamily="2" charset="2"/>
              <a:buChar char="v"/>
            </a:pPr>
            <a:r>
              <a:rPr lang="en-US" sz="2000" dirty="0" smtClean="0">
                <a:latin typeface="Arial" pitchFamily="34" charset="0"/>
                <a:cs typeface="Arial" pitchFamily="34" charset="0"/>
              </a:rPr>
              <a:t>Byways &amp; </a:t>
            </a:r>
            <a:r>
              <a:rPr lang="en-US" sz="2000" dirty="0" err="1" smtClean="0">
                <a:latin typeface="Arial" pitchFamily="34" charset="0"/>
                <a:cs typeface="Arial" pitchFamily="34" charset="0"/>
              </a:rPr>
              <a:t>Backways</a:t>
            </a:r>
            <a:endParaRPr lang="en-US" sz="2000" dirty="0" smtClean="0">
              <a:latin typeface="Arial" pitchFamily="34" charset="0"/>
              <a:cs typeface="Arial" pitchFamily="34" charset="0"/>
            </a:endParaRPr>
          </a:p>
          <a:p>
            <a:pPr>
              <a:buFont typeface="Wingdings" pitchFamily="2" charset="2"/>
              <a:buChar char="v"/>
            </a:pPr>
            <a:r>
              <a:rPr lang="en-US" sz="2000" dirty="0" smtClean="0">
                <a:latin typeface="Arial" pitchFamily="34" charset="0"/>
                <a:cs typeface="Arial" pitchFamily="34" charset="0"/>
              </a:rPr>
              <a:t>Guardrails</a:t>
            </a:r>
          </a:p>
          <a:p>
            <a:pPr>
              <a:buFont typeface="Wingdings" pitchFamily="2" charset="2"/>
              <a:buChar char="v"/>
            </a:pPr>
            <a:r>
              <a:rPr lang="en-US" sz="2000" dirty="0" smtClean="0">
                <a:latin typeface="Arial" pitchFamily="34" charset="0"/>
                <a:cs typeface="Arial" pitchFamily="34" charset="0"/>
              </a:rPr>
              <a:t>Major Roads by Sign/District/County</a:t>
            </a:r>
          </a:p>
          <a:p>
            <a:pPr>
              <a:buFont typeface="Wingdings" pitchFamily="2" charset="2"/>
              <a:buChar char="v"/>
            </a:pPr>
            <a:r>
              <a:rPr lang="en-US" sz="2000" dirty="0" smtClean="0">
                <a:latin typeface="Arial" pitchFamily="34" charset="0"/>
                <a:cs typeface="Arial" pitchFamily="34" charset="0"/>
              </a:rPr>
              <a:t>Railroads</a:t>
            </a:r>
          </a:p>
          <a:p>
            <a:pPr>
              <a:buFont typeface="Wingdings" pitchFamily="2" charset="2"/>
              <a:buChar char="v"/>
            </a:pPr>
            <a:r>
              <a:rPr lang="en-US" sz="2000" dirty="0" smtClean="0">
                <a:latin typeface="Arial" pitchFamily="34" charset="0"/>
                <a:cs typeface="Arial" pitchFamily="34" charset="0"/>
              </a:rPr>
              <a:t>River Ports</a:t>
            </a:r>
          </a:p>
          <a:p>
            <a:pPr>
              <a:buFont typeface="Wingdings" pitchFamily="2" charset="2"/>
              <a:buChar char="v"/>
            </a:pPr>
            <a:r>
              <a:rPr lang="en-US" sz="2000" dirty="0" smtClean="0">
                <a:latin typeface="Arial" pitchFamily="34" charset="0"/>
                <a:cs typeface="Arial" pitchFamily="34" charset="0"/>
              </a:rPr>
              <a:t>Public Airports</a:t>
            </a:r>
          </a:p>
          <a:p>
            <a:pPr>
              <a:buFont typeface="Wingdings" pitchFamily="2" charset="2"/>
              <a:buChar char="v"/>
            </a:pPr>
            <a:r>
              <a:rPr lang="en-US" sz="2000" dirty="0" smtClean="0">
                <a:latin typeface="Arial" pitchFamily="34" charset="0"/>
                <a:cs typeface="Arial" pitchFamily="34" charset="0"/>
              </a:rPr>
              <a:t>WVDOT Facilities</a:t>
            </a:r>
          </a:p>
          <a:p>
            <a:pPr>
              <a:buFont typeface="Wingdings" pitchFamily="2" charset="2"/>
              <a:buChar char="v"/>
            </a:pPr>
            <a:r>
              <a:rPr lang="en-US" sz="2000" dirty="0" smtClean="0">
                <a:latin typeface="Arial" pitchFamily="34" charset="0"/>
                <a:cs typeface="Arial" pitchFamily="34" charset="0"/>
              </a:rPr>
              <a:t>WVDOT Rest Areas</a:t>
            </a:r>
          </a:p>
          <a:p>
            <a:pPr>
              <a:buFont typeface="Wingdings" pitchFamily="2" charset="2"/>
              <a:buChar char="v"/>
            </a:pPr>
            <a:r>
              <a:rPr lang="en-US" sz="2000" dirty="0" smtClean="0">
                <a:latin typeface="Arial" pitchFamily="34" charset="0"/>
                <a:cs typeface="Arial" pitchFamily="34" charset="0"/>
              </a:rPr>
              <a:t>WVDOT Substations</a:t>
            </a:r>
          </a:p>
          <a:p>
            <a:pPr>
              <a:buFont typeface="Wingdings" pitchFamily="2" charset="2"/>
              <a:buChar char="v"/>
            </a:pPr>
            <a:r>
              <a:rPr lang="en-US" sz="2000" dirty="0" smtClean="0">
                <a:latin typeface="Arial" pitchFamily="34" charset="0"/>
                <a:cs typeface="Arial" pitchFamily="34" charset="0"/>
              </a:rPr>
              <a:t>Etc. </a:t>
            </a:r>
          </a:p>
          <a:p>
            <a:pPr>
              <a:buFont typeface="Wingdings" pitchFamily="2" charset="2"/>
              <a:buChar char="v"/>
            </a:pPr>
            <a:endParaRPr lang="en-US" sz="2000" dirty="0">
              <a:latin typeface="Arial" pitchFamily="34" charset="0"/>
              <a:cs typeface="Arial" pitchFamily="34" charset="0"/>
            </a:endParaRPr>
          </a:p>
        </p:txBody>
      </p:sp>
      <p:pic>
        <p:nvPicPr>
          <p:cNvPr id="28675" name="Picture 3">
            <a:hlinkClick r:id="" action="ppaction://noaction"/>
          </p:cNvPr>
          <p:cNvPicPr>
            <a:picLocks noChangeAspect="1" noChangeArrowheads="1"/>
          </p:cNvPicPr>
          <p:nvPr/>
        </p:nvPicPr>
        <p:blipFill>
          <a:blip r:embed="rId3" cstate="print">
            <a:clrChange>
              <a:clrFrom>
                <a:srgbClr val="267300"/>
              </a:clrFrom>
              <a:clrTo>
                <a:srgbClr val="267300">
                  <a:alpha val="0"/>
                </a:srgbClr>
              </a:clrTo>
            </a:clrChange>
          </a:blip>
          <a:srcRect l="33658" t="21875" r="8755" b="10417"/>
          <a:stretch>
            <a:fillRect/>
          </a:stretch>
        </p:blipFill>
        <p:spPr bwMode="auto">
          <a:xfrm>
            <a:off x="3581400" y="1219200"/>
            <a:ext cx="5257800" cy="5078896"/>
          </a:xfrm>
          <a:prstGeom prst="rect">
            <a:avLst/>
          </a:prstGeom>
          <a:noFill/>
          <a:ln w="9525">
            <a:noFill/>
            <a:miter lim="800000"/>
            <a:headEnd/>
            <a:tailEnd/>
          </a:ln>
        </p:spPr>
      </p:pic>
      <p:sp>
        <p:nvSpPr>
          <p:cNvPr id="5" name="Rectangle 4"/>
          <p:cNvSpPr/>
          <p:nvPr/>
        </p:nvSpPr>
        <p:spPr>
          <a:xfrm>
            <a:off x="0" y="6248400"/>
            <a:ext cx="9144000" cy="338554"/>
          </a:xfrm>
          <a:prstGeom prst="rect">
            <a:avLst/>
          </a:prstGeom>
        </p:spPr>
        <p:txBody>
          <a:bodyPr wrap="square">
            <a:spAutoFit/>
          </a:bodyPr>
          <a:lstStyle/>
          <a:p>
            <a:pPr lvl="1" algn="ctr"/>
            <a:r>
              <a:rPr lang="en-US" sz="1600" dirty="0" smtClean="0">
                <a:solidFill>
                  <a:srgbClr val="FFC000"/>
                </a:solidFill>
                <a:latin typeface="Arial" pitchFamily="34" charset="0"/>
                <a:cs typeface="Arial" pitchFamily="34" charset="0"/>
              </a:rPr>
              <a:t>http://www.transportation.wv.gov/highways/programplanning/gti/GIS/Pages/DataCatalog.aspx</a:t>
            </a: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868362"/>
          </a:xfrm>
        </p:spPr>
        <p:txBody>
          <a:bodyPr>
            <a:normAutofit/>
          </a:bodyPr>
          <a:lstStyle/>
          <a:p>
            <a:pPr algn="l"/>
            <a:r>
              <a:rPr lang="en-US" sz="4000" cap="all" dirty="0" smtClean="0">
                <a:solidFill>
                  <a:srgbClr val="FFC91D"/>
                </a:solidFill>
                <a:effectLst>
                  <a:outerShdw blurRad="127000" dist="200660" dir="2700000" algn="tl" rotWithShape="0">
                    <a:srgbClr val="000000">
                      <a:alpha val="30000"/>
                    </a:srgbClr>
                  </a:outerShdw>
                </a:effectLst>
              </a:rPr>
              <a:t>GIS</a:t>
            </a:r>
            <a:r>
              <a:rPr lang="en-US" sz="4000" cap="all" dirty="0" smtClean="0">
                <a:effectLst>
                  <a:outerShdw blurRad="127000" dist="200660" dir="2700000" algn="tl" rotWithShape="0">
                    <a:srgbClr val="000000">
                      <a:alpha val="30000"/>
                    </a:srgbClr>
                  </a:outerShdw>
                </a:effectLst>
              </a:rPr>
              <a:t> </a:t>
            </a:r>
            <a:r>
              <a:rPr lang="en-US" sz="4000" cap="all" dirty="0" smtClean="0">
                <a:solidFill>
                  <a:srgbClr val="FFC91D"/>
                </a:solidFill>
                <a:effectLst>
                  <a:outerShdw blurRad="127000" dist="200660" dir="2700000" algn="tl" rotWithShape="0">
                    <a:srgbClr val="000000">
                      <a:alpha val="30000"/>
                    </a:srgbClr>
                  </a:outerShdw>
                </a:effectLst>
              </a:rPr>
              <a:t>Services</a:t>
            </a:r>
            <a:endParaRPr lang="en-US" sz="4000" cap="all" dirty="0">
              <a:solidFill>
                <a:srgbClr val="FFC91D"/>
              </a:solidFill>
              <a:effectLst>
                <a:outerShdw blurRad="127000" dist="200660" dir="2700000" algn="tl" rotWithShape="0">
                  <a:srgbClr val="000000">
                    <a:alpha val="30000"/>
                  </a:srgbClr>
                </a:outerShdw>
              </a:effectLst>
            </a:endParaRPr>
          </a:p>
        </p:txBody>
      </p:sp>
      <p:sp>
        <p:nvSpPr>
          <p:cNvPr id="3" name="Rectangle 2"/>
          <p:cNvSpPr>
            <a:spLocks noGrp="1"/>
          </p:cNvSpPr>
          <p:nvPr>
            <p:ph sz="half" idx="1"/>
          </p:nvPr>
        </p:nvSpPr>
        <p:spPr>
          <a:xfrm>
            <a:off x="304800" y="1447800"/>
            <a:ext cx="4191000" cy="4932712"/>
          </a:xfrm>
        </p:spPr>
        <p:txBody>
          <a:bodyPr>
            <a:normAutofit/>
          </a:bodyPr>
          <a:lstStyle/>
          <a:p>
            <a:r>
              <a:rPr lang="en-US" sz="2000" dirty="0" err="1" smtClean="0">
                <a:latin typeface="Arial" pitchFamily="34" charset="0"/>
                <a:cs typeface="Arial" pitchFamily="34" charset="0"/>
              </a:rPr>
              <a:t>Esri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ArcGIS</a:t>
            </a:r>
            <a:r>
              <a:rPr lang="en-US" sz="2000" dirty="0" smtClean="0">
                <a:latin typeface="Arial" pitchFamily="34" charset="0"/>
                <a:cs typeface="Arial" pitchFamily="34" charset="0"/>
              </a:rPr>
              <a:t> Server</a:t>
            </a:r>
          </a:p>
          <a:p>
            <a:r>
              <a:rPr lang="en-US" sz="2000" dirty="0" smtClean="0">
                <a:latin typeface="Arial" pitchFamily="34" charset="0"/>
                <a:cs typeface="Arial" pitchFamily="34" charset="0"/>
              </a:rPr>
              <a:t>REST &amp; SOAP APIs</a:t>
            </a:r>
          </a:p>
          <a:p>
            <a:r>
              <a:rPr lang="en-US" sz="2000" dirty="0" smtClean="0">
                <a:latin typeface="Arial" pitchFamily="34" charset="0"/>
                <a:cs typeface="Arial" pitchFamily="34" charset="0"/>
              </a:rPr>
              <a:t>UTM &amp; Web Mercator</a:t>
            </a:r>
          </a:p>
          <a:p>
            <a:r>
              <a:rPr lang="en-US" sz="2000" dirty="0" smtClean="0">
                <a:latin typeface="Arial" pitchFamily="34" charset="0"/>
                <a:cs typeface="Arial" pitchFamily="34" charset="0"/>
              </a:rPr>
              <a:t>Future </a:t>
            </a:r>
            <a:r>
              <a:rPr lang="en-US" sz="2000" dirty="0" err="1" smtClean="0">
                <a:latin typeface="Arial" pitchFamily="34" charset="0"/>
                <a:cs typeface="Arial" pitchFamily="34" charset="0"/>
              </a:rPr>
              <a:t>GeoData</a:t>
            </a:r>
            <a:r>
              <a:rPr lang="en-US" sz="2000" dirty="0" smtClean="0">
                <a:latin typeface="Arial" pitchFamily="34" charset="0"/>
                <a:cs typeface="Arial" pitchFamily="34" charset="0"/>
              </a:rPr>
              <a:t> Services</a:t>
            </a:r>
          </a:p>
          <a:p>
            <a:r>
              <a:rPr lang="en-US" sz="2000" dirty="0" smtClean="0">
                <a:latin typeface="Arial" pitchFamily="34" charset="0"/>
                <a:cs typeface="Arial" pitchFamily="34" charset="0"/>
              </a:rPr>
              <a:t>Future Image Services</a:t>
            </a:r>
          </a:p>
          <a:p>
            <a:r>
              <a:rPr lang="en-US" sz="2000" dirty="0" smtClean="0">
                <a:latin typeface="Arial" pitchFamily="34" charset="0"/>
                <a:cs typeface="Arial" pitchFamily="34" charset="0"/>
              </a:rPr>
              <a:t>Future Data Exchange Network</a:t>
            </a:r>
          </a:p>
        </p:txBody>
      </p:sp>
      <p:sp>
        <p:nvSpPr>
          <p:cNvPr id="5" name="Rectangle 4"/>
          <p:cNvSpPr/>
          <p:nvPr/>
        </p:nvSpPr>
        <p:spPr>
          <a:xfrm>
            <a:off x="-381000" y="6324600"/>
            <a:ext cx="9296400" cy="338554"/>
          </a:xfrm>
          <a:prstGeom prst="rect">
            <a:avLst/>
          </a:prstGeom>
        </p:spPr>
        <p:txBody>
          <a:bodyPr wrap="square">
            <a:spAutoFit/>
          </a:bodyPr>
          <a:lstStyle/>
          <a:p>
            <a:pPr lvl="1" algn="ctr"/>
            <a:r>
              <a:rPr lang="en-US" sz="1600" dirty="0" smtClean="0">
                <a:solidFill>
                  <a:srgbClr val="FFC000"/>
                </a:solidFill>
              </a:rPr>
              <a:t>http://</a:t>
            </a:r>
            <a:r>
              <a:rPr lang="en-US" sz="1400" dirty="0" smtClean="0">
                <a:solidFill>
                  <a:srgbClr val="FFC000"/>
                </a:solidFill>
              </a:rPr>
              <a:t>www.transportation.wv.gov/highways/programplanning/gti/GIS/Pages/WebMapServices.aspx</a:t>
            </a:r>
          </a:p>
        </p:txBody>
      </p:sp>
      <p:pic>
        <p:nvPicPr>
          <p:cNvPr id="6" name="Picture 1"/>
          <p:cNvPicPr>
            <a:picLocks noChangeAspect="1" noChangeArrowheads="1"/>
          </p:cNvPicPr>
          <p:nvPr/>
        </p:nvPicPr>
        <p:blipFill>
          <a:blip r:embed="rId3" cstate="print"/>
          <a:srcRect t="16686" r="55556" b="9154"/>
          <a:stretch>
            <a:fillRect/>
          </a:stretch>
        </p:blipFill>
        <p:spPr bwMode="auto">
          <a:xfrm>
            <a:off x="4495800" y="304800"/>
            <a:ext cx="4343400" cy="60198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868362"/>
          </a:xfrm>
        </p:spPr>
        <p:txBody>
          <a:bodyPr>
            <a:normAutofit/>
          </a:bodyPr>
          <a:lstStyle/>
          <a:p>
            <a:r>
              <a:rPr lang="en-US" sz="4000" cap="all" dirty="0" smtClean="0">
                <a:solidFill>
                  <a:srgbClr val="FFC91D"/>
                </a:solidFill>
                <a:effectLst>
                  <a:outerShdw blurRad="127000" dist="200660" dir="2700000" algn="tl" rotWithShape="0">
                    <a:srgbClr val="000000">
                      <a:alpha val="30000"/>
                    </a:srgbClr>
                  </a:outerShdw>
                </a:effectLst>
              </a:rPr>
              <a:t>Maps</a:t>
            </a:r>
            <a:endParaRPr lang="en-US" sz="4000" cap="all" dirty="0">
              <a:solidFill>
                <a:srgbClr val="FFC91D"/>
              </a:solidFill>
              <a:effectLst>
                <a:outerShdw blurRad="127000" dist="200660" dir="2700000" algn="tl" rotWithShape="0">
                  <a:srgbClr val="000000">
                    <a:alpha val="30000"/>
                  </a:srgbClr>
                </a:outerShdw>
              </a:effectLst>
            </a:endParaRPr>
          </a:p>
        </p:txBody>
      </p:sp>
      <p:sp>
        <p:nvSpPr>
          <p:cNvPr id="3" name="Rectangle 2"/>
          <p:cNvSpPr>
            <a:spLocks noGrp="1"/>
          </p:cNvSpPr>
          <p:nvPr>
            <p:ph sz="half" idx="1"/>
          </p:nvPr>
        </p:nvSpPr>
        <p:spPr>
          <a:xfrm>
            <a:off x="304800" y="1295400"/>
            <a:ext cx="4648200" cy="5085112"/>
          </a:xfrm>
        </p:spPr>
        <p:txBody>
          <a:bodyPr>
            <a:normAutofit/>
          </a:bodyPr>
          <a:lstStyle/>
          <a:p>
            <a:r>
              <a:rPr lang="en-US" sz="2000" dirty="0" smtClean="0">
                <a:latin typeface="Arial" pitchFamily="34" charset="0"/>
                <a:cs typeface="Arial" pitchFamily="34" charset="0"/>
              </a:rPr>
              <a:t>City Maps (205)</a:t>
            </a:r>
          </a:p>
          <a:p>
            <a:r>
              <a:rPr lang="en-US" sz="2000" dirty="0" smtClean="0">
                <a:latin typeface="Arial" pitchFamily="34" charset="0"/>
                <a:cs typeface="Arial" pitchFamily="34" charset="0"/>
              </a:rPr>
              <a:t>General Highway County Maps (55)</a:t>
            </a:r>
          </a:p>
          <a:p>
            <a:r>
              <a:rPr lang="en-US" sz="2000" dirty="0" smtClean="0">
                <a:latin typeface="Arial" pitchFamily="34" charset="0"/>
                <a:cs typeface="Arial" pitchFamily="34" charset="0"/>
              </a:rPr>
              <a:t>State Functional Classification Maps</a:t>
            </a:r>
          </a:p>
          <a:p>
            <a:r>
              <a:rPr lang="en-US" sz="2000" dirty="0" smtClean="0">
                <a:latin typeface="Arial" pitchFamily="34" charset="0"/>
                <a:cs typeface="Arial" pitchFamily="34" charset="0"/>
              </a:rPr>
              <a:t>State General Highway Maps</a:t>
            </a:r>
          </a:p>
          <a:p>
            <a:r>
              <a:rPr lang="en-US" sz="2000" dirty="0" smtClean="0">
                <a:latin typeface="Arial" pitchFamily="34" charset="0"/>
                <a:cs typeface="Arial" pitchFamily="34" charset="0"/>
              </a:rPr>
              <a:t>State Highway Base Map</a:t>
            </a:r>
          </a:p>
          <a:p>
            <a:r>
              <a:rPr lang="en-US" sz="2000" dirty="0" smtClean="0">
                <a:latin typeface="Arial" pitchFamily="34" charset="0"/>
                <a:cs typeface="Arial" pitchFamily="34" charset="0"/>
              </a:rPr>
              <a:t>Urban Area Maps (26)</a:t>
            </a:r>
            <a:endParaRPr lang="en-US" sz="2000" dirty="0">
              <a:latin typeface="Arial" pitchFamily="34" charset="0"/>
              <a:cs typeface="Arial" pitchFamily="34" charset="0"/>
            </a:endParaRPr>
          </a:p>
        </p:txBody>
      </p:sp>
      <p:sp>
        <p:nvSpPr>
          <p:cNvPr id="5" name="Rectangle 4"/>
          <p:cNvSpPr/>
          <p:nvPr/>
        </p:nvSpPr>
        <p:spPr>
          <a:xfrm>
            <a:off x="-381000" y="6324600"/>
            <a:ext cx="9296400" cy="307777"/>
          </a:xfrm>
          <a:prstGeom prst="rect">
            <a:avLst/>
          </a:prstGeom>
        </p:spPr>
        <p:txBody>
          <a:bodyPr wrap="square">
            <a:spAutoFit/>
          </a:bodyPr>
          <a:lstStyle/>
          <a:p>
            <a:pPr lvl="1" algn="ctr"/>
            <a:r>
              <a:rPr lang="en-US" sz="1400" dirty="0" smtClean="0">
                <a:solidFill>
                  <a:srgbClr val="FFC000"/>
                </a:solidFill>
              </a:rPr>
              <a:t>http://www.transportation.wv.gov/highways/programplanning/gti/GIS/MAPS/Pages/default.aspx</a:t>
            </a:r>
          </a:p>
        </p:txBody>
      </p:sp>
      <p:pic>
        <p:nvPicPr>
          <p:cNvPr id="7" name="Picture 1"/>
          <p:cNvPicPr>
            <a:picLocks noChangeAspect="1" noChangeArrowheads="1"/>
          </p:cNvPicPr>
          <p:nvPr/>
        </p:nvPicPr>
        <p:blipFill>
          <a:blip r:embed="rId3" cstate="print"/>
          <a:srcRect l="20458" t="29698" r="18166" b="696"/>
          <a:stretch>
            <a:fillRect/>
          </a:stretch>
        </p:blipFill>
        <p:spPr bwMode="auto">
          <a:xfrm>
            <a:off x="4800600" y="2514600"/>
            <a:ext cx="4114800" cy="3547241"/>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600" cap="all" dirty="0" smtClean="0">
                <a:solidFill>
                  <a:srgbClr val="FFC91D"/>
                </a:solidFill>
                <a:effectLst>
                  <a:outerShdw blurRad="127000" dist="200660" dir="2700000" algn="tl" rotWithShape="0">
                    <a:srgbClr val="000000">
                      <a:alpha val="30000"/>
                    </a:srgbClr>
                  </a:outerShdw>
                </a:effectLst>
              </a:rPr>
              <a:t>Web Mapping Applications</a:t>
            </a:r>
            <a:endParaRPr lang="en-US" sz="3600" cap="all" dirty="0">
              <a:solidFill>
                <a:srgbClr val="FFC91D"/>
              </a:solidFill>
              <a:effectLst>
                <a:outerShdw blurRad="127000" dist="200660" dir="2700000" algn="tl" rotWithShape="0">
                  <a:srgbClr val="000000">
                    <a:alpha val="30000"/>
                  </a:srgbClr>
                </a:outerShdw>
              </a:effectLst>
            </a:endParaRPr>
          </a:p>
        </p:txBody>
      </p:sp>
      <p:sp>
        <p:nvSpPr>
          <p:cNvPr id="3" name="Rectangle 2"/>
          <p:cNvSpPr>
            <a:spLocks noGrp="1"/>
          </p:cNvSpPr>
          <p:nvPr>
            <p:ph sz="half" idx="1"/>
          </p:nvPr>
        </p:nvSpPr>
        <p:spPr>
          <a:xfrm>
            <a:off x="381000" y="1676400"/>
            <a:ext cx="8305800" cy="2895600"/>
          </a:xfrm>
        </p:spPr>
        <p:txBody>
          <a:bodyPr>
            <a:normAutofit/>
          </a:bodyPr>
          <a:lstStyle/>
          <a:p>
            <a:r>
              <a:rPr lang="en-US" sz="2000" dirty="0" smtClean="0">
                <a:latin typeface="Arial" pitchFamily="34" charset="0"/>
                <a:cs typeface="Arial" pitchFamily="34" charset="0"/>
              </a:rPr>
              <a:t>WVDOT Facility Locations</a:t>
            </a:r>
          </a:p>
          <a:p>
            <a:r>
              <a:rPr lang="en-US" sz="2000" dirty="0" smtClean="0">
                <a:latin typeface="Arial" pitchFamily="34" charset="0"/>
                <a:cs typeface="Arial" pitchFamily="34" charset="0"/>
              </a:rPr>
              <a:t>WVDOT Statewide Transportation Improvement Program</a:t>
            </a:r>
          </a:p>
          <a:p>
            <a:r>
              <a:rPr lang="en-US" sz="2000" dirty="0" smtClean="0">
                <a:latin typeface="Arial" pitchFamily="34" charset="0"/>
                <a:cs typeface="Arial" pitchFamily="34" charset="0"/>
              </a:rPr>
              <a:t>WVDOT River Port Locations</a:t>
            </a:r>
          </a:p>
          <a:p>
            <a:r>
              <a:rPr lang="en-US" sz="2000" dirty="0" smtClean="0">
                <a:latin typeface="Arial" pitchFamily="34" charset="0"/>
                <a:cs typeface="Arial" pitchFamily="34" charset="0"/>
              </a:rPr>
              <a:t>WVDOT Airport Locations</a:t>
            </a:r>
          </a:p>
          <a:p>
            <a:r>
              <a:rPr lang="en-US" sz="2000" dirty="0" smtClean="0">
                <a:latin typeface="Arial" pitchFamily="34" charset="0"/>
                <a:cs typeface="Arial" pitchFamily="34" charset="0"/>
              </a:rPr>
              <a:t>WVDOT Snow Removal &amp; Ice Control (SRIC) </a:t>
            </a:r>
          </a:p>
          <a:p>
            <a:r>
              <a:rPr lang="en-US" sz="2000" dirty="0" smtClean="0">
                <a:latin typeface="Arial" pitchFamily="34" charset="0"/>
                <a:cs typeface="Arial" pitchFamily="34" charset="0"/>
              </a:rPr>
              <a:t>WV American Recovery and Reinvestment (ARRA) Reporting</a:t>
            </a:r>
          </a:p>
          <a:p>
            <a:r>
              <a:rPr lang="en-US" sz="2000" dirty="0" smtClean="0">
                <a:latin typeface="Arial" pitchFamily="34" charset="0"/>
                <a:cs typeface="Arial" pitchFamily="34" charset="0"/>
              </a:rPr>
              <a:t>WVDOT Coal Resource Transportation System (CRTS)</a:t>
            </a:r>
            <a:endParaRPr lang="en-US" sz="2000" dirty="0">
              <a:latin typeface="Arial" pitchFamily="34" charset="0"/>
              <a:cs typeface="Arial" pitchFamily="34" charset="0"/>
            </a:endParaRPr>
          </a:p>
        </p:txBody>
      </p:sp>
      <p:sp>
        <p:nvSpPr>
          <p:cNvPr id="5" name="Rectangle 4"/>
          <p:cNvSpPr/>
          <p:nvPr/>
        </p:nvSpPr>
        <p:spPr>
          <a:xfrm>
            <a:off x="0" y="6172200"/>
            <a:ext cx="9144000" cy="307777"/>
          </a:xfrm>
          <a:prstGeom prst="rect">
            <a:avLst/>
          </a:prstGeom>
        </p:spPr>
        <p:txBody>
          <a:bodyPr wrap="square">
            <a:spAutoFit/>
          </a:bodyPr>
          <a:lstStyle/>
          <a:p>
            <a:pPr algn="ctr"/>
            <a:r>
              <a:rPr lang="en-US" sz="1400" dirty="0" smtClean="0"/>
              <a:t>http://www.transportation.wv.gov/highways/programplanning/gti/GIS/Pages/MappingApplications.aspx</a:t>
            </a:r>
          </a:p>
        </p:txBody>
      </p:sp>
    </p:spTree>
  </p:cSld>
  <p:clrMapOvr>
    <a:masterClrMapping/>
  </p:clrMapOvr>
  <p:transition spd="slow">
    <p:circl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Green">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Template>
  <TotalTime>0</TotalTime>
  <Words>866</Words>
  <Application>Microsoft Office PowerPoint</Application>
  <PresentationFormat>On-screen Show (4:3)</PresentationFormat>
  <Paragraphs>245</Paragraphs>
  <Slides>26</Slides>
  <Notes>24</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Green</vt:lpstr>
      <vt:lpstr>White with Courier font for code slides</vt:lpstr>
      <vt:lpstr>Apex</vt:lpstr>
      <vt:lpstr>     Geospatial Transportation Information Section:  Where we are? </vt:lpstr>
      <vt:lpstr>History</vt:lpstr>
      <vt:lpstr>Slide 3</vt:lpstr>
      <vt:lpstr>Gti’S PRODUCTS &amp; SOLUTIONS</vt:lpstr>
      <vt:lpstr>GTI Portal</vt:lpstr>
      <vt:lpstr>Data Catalog</vt:lpstr>
      <vt:lpstr>GIS Services</vt:lpstr>
      <vt:lpstr>Maps</vt:lpstr>
      <vt:lpstr>Web Mapping Applications</vt:lpstr>
      <vt:lpstr>WVDOT Snow Removal and Ice Control</vt:lpstr>
      <vt:lpstr>HDS Unit web resources</vt:lpstr>
      <vt:lpstr>  WVDOT CORS  &amp; VRS   </vt:lpstr>
      <vt:lpstr>Slide 13</vt:lpstr>
      <vt:lpstr>WVCORS Network </vt:lpstr>
      <vt:lpstr>Infrastructure Enabled Applications</vt:lpstr>
      <vt:lpstr>  WVDOT Fleet management  </vt:lpstr>
      <vt:lpstr> WVDOT GeoManager  GPS Fleet Management</vt:lpstr>
      <vt:lpstr>New Look</vt:lpstr>
      <vt:lpstr>  GIS Portal, Videolog Viewer, &amp; Straight Line Diagram Viewer  </vt:lpstr>
      <vt:lpstr>Slide 20</vt:lpstr>
      <vt:lpstr>Slide 21</vt:lpstr>
      <vt:lpstr>Slide 22</vt:lpstr>
      <vt:lpstr>Current &amp; Future Major Projects</vt:lpstr>
      <vt:lpstr>QUESTIONS?</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2009-08-18T13:52:30Z</dcterms:created>
  <dcterms:modified xsi:type="dcterms:W3CDTF">2011-10-31T20:54:21Z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TC101659601033</vt:lpwstr>
  </property>
</Properties>
</file>