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68" r:id="rId3"/>
    <p:sldId id="269" r:id="rId4"/>
    <p:sldId id="270" r:id="rId5"/>
    <p:sldId id="266" r:id="rId6"/>
    <p:sldId id="264" r:id="rId7"/>
    <p:sldId id="279" r:id="rId8"/>
    <p:sldId id="280" r:id="rId9"/>
    <p:sldId id="281" r:id="rId10"/>
    <p:sldId id="272" r:id="rId11"/>
    <p:sldId id="265" r:id="rId12"/>
    <p:sldId id="273" r:id="rId13"/>
    <p:sldId id="277" r:id="rId14"/>
    <p:sldId id="278" r:id="rId15"/>
    <p:sldId id="274" r:id="rId16"/>
    <p:sldId id="275"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4681" autoAdjust="0"/>
  </p:normalViewPr>
  <p:slideViewPr>
    <p:cSldViewPr>
      <p:cViewPr varScale="1">
        <p:scale>
          <a:sx n="97" d="100"/>
          <a:sy n="97" d="100"/>
        </p:scale>
        <p:origin x="-11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7172F-7FBA-4547-99A9-F2878E1E31CF}" type="datetimeFigureOut">
              <a:rPr lang="en-US" smtClean="0"/>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ECEE2-40C6-4706-8E10-B10BC19E02BE}" type="slidenum">
              <a:rPr lang="en-US" smtClean="0"/>
              <a:pPr/>
              <a:t>‹#›</a:t>
            </a:fld>
            <a:endParaRPr lang="en-US"/>
          </a:p>
        </p:txBody>
      </p:sp>
    </p:spTree>
    <p:extLst>
      <p:ext uri="{BB962C8B-B14F-4D97-AF65-F5344CB8AC3E}">
        <p14:creationId xmlns:p14="http://schemas.microsoft.com/office/powerpoint/2010/main" val="51898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1.4 million first round for Mapping and Planning</a:t>
            </a:r>
          </a:p>
          <a:p>
            <a:pPr>
              <a:spcBef>
                <a:spcPct val="0"/>
              </a:spcBef>
            </a:pPr>
            <a:r>
              <a:rPr lang="en-US" dirty="0" smtClean="0"/>
              <a:t>3.3 Million second round for Mapping and two additional tasks</a:t>
            </a:r>
            <a:r>
              <a:rPr lang="en-US" baseline="0" dirty="0" smtClean="0"/>
              <a:t> Technical Assistance and Local and regional Planning Teams</a:t>
            </a:r>
            <a:endParaRPr lang="en-US" dirty="0" smtClean="0"/>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409032-BEDC-452D-8129-C37D1E54022C}"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Conduct a Broadband Needs Assessment and,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Develop a Broadband Strategic Plan for the region based on the assessment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culmination of this effort will be diverse community sectors, such as education, business,</a:t>
            </a:r>
          </a:p>
          <a:p>
            <a:r>
              <a:rPr lang="en-US" sz="1200" kern="1200" dirty="0" smtClean="0">
                <a:solidFill>
                  <a:schemeClr val="tx1"/>
                </a:solidFill>
                <a:latin typeface="+mn-lt"/>
                <a:ea typeface="+mn-ea"/>
                <a:cs typeface="+mn-cs"/>
              </a:rPr>
              <a:t>healthcare, government and local broadband and internet service providers, working together to</a:t>
            </a:r>
          </a:p>
          <a:p>
            <a:r>
              <a:rPr lang="en-US" sz="1200" kern="1200" dirty="0" smtClean="0">
                <a:solidFill>
                  <a:schemeClr val="tx1"/>
                </a:solidFill>
                <a:latin typeface="+mn-lt"/>
                <a:ea typeface="+mn-ea"/>
                <a:cs typeface="+mn-cs"/>
              </a:rPr>
              <a:t>implement the strategic initiatives and directions detailed in the plan to advance the broadband</a:t>
            </a:r>
          </a:p>
          <a:p>
            <a:r>
              <a:rPr lang="en-US" sz="1200" kern="1200" dirty="0" smtClean="0">
                <a:solidFill>
                  <a:schemeClr val="tx1"/>
                </a:solidFill>
                <a:latin typeface="+mn-lt"/>
                <a:ea typeface="+mn-ea"/>
                <a:cs typeface="+mn-cs"/>
              </a:rPr>
              <a:t>needs unique to their region. The Strategic Plan will include measurable goals, objectives and</a:t>
            </a:r>
          </a:p>
          <a:p>
            <a:r>
              <a:rPr lang="en-US" sz="1200" kern="1200" dirty="0" smtClean="0">
                <a:solidFill>
                  <a:schemeClr val="tx1"/>
                </a:solidFill>
                <a:latin typeface="+mn-lt"/>
                <a:ea typeface="+mn-ea"/>
                <a:cs typeface="+mn-cs"/>
              </a:rPr>
              <a:t>benchmarks that will help keep broadband planning efforts on track in ensuing years.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initial work of the Planning Teams will occur over a period of about 18 months, but the process is designed to be enduring, such that the needs assessment can be updated over time and the Strategic Plan can remain dynamic and be adjusted according to changing circumstances, technologies and the results of previous implementation efforts.</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A2ECEE2-40C6-4706-8E10-B10BC19E02B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history of broadband planning has shown that it has significant, positive results for localities,</a:t>
            </a:r>
          </a:p>
          <a:p>
            <a:r>
              <a:rPr lang="en-US" sz="1200" kern="1200" dirty="0" smtClean="0">
                <a:solidFill>
                  <a:schemeClr val="tx1"/>
                </a:solidFill>
                <a:latin typeface="+mn-lt"/>
                <a:ea typeface="+mn-ea"/>
                <a:cs typeface="+mn-cs"/>
              </a:rPr>
              <a:t>regions and the State as a whole. For example: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Planning related to business, industry and economic development</a:t>
            </a:r>
            <a:r>
              <a:rPr lang="en-US" sz="1200" kern="1200" dirty="0" smtClean="0">
                <a:solidFill>
                  <a:schemeClr val="tx1"/>
                </a:solidFill>
                <a:latin typeface="+mn-lt"/>
                <a:ea typeface="+mn-ea"/>
                <a:cs typeface="+mn-cs"/>
              </a:rPr>
              <a:t> has advanced infrastructure within rural, urban and suburban areas and enabled entrepreneurial businesses to flourish in areas previously incapable of supporting business opportunities.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Planning related to healthcare</a:t>
            </a:r>
            <a:r>
              <a:rPr lang="en-US" sz="1200" kern="1200" dirty="0" smtClean="0">
                <a:solidFill>
                  <a:schemeClr val="tx1"/>
                </a:solidFill>
                <a:latin typeface="+mn-lt"/>
                <a:ea typeface="+mn-ea"/>
                <a:cs typeface="+mn-cs"/>
              </a:rPr>
              <a:t> has resulted in advanced infrastructure to help provide critical telemedicine applications to residents of rural communities, enabling more uniform and dynamic healthcare services statewide.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Planning related to education</a:t>
            </a:r>
            <a:r>
              <a:rPr lang="en-US" sz="1200" kern="1200" dirty="0" smtClean="0">
                <a:solidFill>
                  <a:schemeClr val="tx1"/>
                </a:solidFill>
                <a:latin typeface="+mn-lt"/>
                <a:ea typeface="+mn-ea"/>
                <a:cs typeface="+mn-cs"/>
              </a:rPr>
              <a:t> has brought high-speed communications to schools, through various distance learning applications, and has provided previously unavailable courses and curricula to students at these institutions.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These are just three of many examples that touch on each sector represented within the 11 Planning and Development Regions.</a:t>
            </a:r>
          </a:p>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Regarding this Tool Kit, in ensuing sections you will find a host of helpful materials, including:</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A Tutorial on “Broadband 101” -- </a:t>
            </a:r>
            <a:r>
              <a:rPr lang="en-US" sz="1200" kern="1200" dirty="0" smtClean="0">
                <a:solidFill>
                  <a:schemeClr val="tx1"/>
                </a:solidFill>
                <a:latin typeface="+mn-lt"/>
                <a:ea typeface="+mn-ea"/>
                <a:cs typeface="+mn-cs"/>
              </a:rPr>
              <a:t>To provide a basic foundation for understanding broadband.  It is important that RBPT members all have a common understanding of what the term “broadband” means. This document will define the various attributes, characteristics and elements of broadband and provide a solid definition of key words being used.</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Why Speed Matters in West Virginians</a:t>
            </a:r>
            <a:r>
              <a:rPr lang="en-US" sz="1200" kern="1200" dirty="0" smtClean="0">
                <a:solidFill>
                  <a:schemeClr val="tx1"/>
                </a:solidFill>
                <a:latin typeface="+mn-lt"/>
                <a:ea typeface="+mn-ea"/>
                <a:cs typeface="+mn-cs"/>
              </a:rPr>
              <a:t> -- provides a summary of why upload and download speeds are important and provides an online link to test your speed.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Role of the WV Speed Test Site</a:t>
            </a:r>
            <a:r>
              <a:rPr lang="en-US" sz="1200" kern="1200" dirty="0" smtClean="0">
                <a:solidFill>
                  <a:schemeClr val="tx1"/>
                </a:solidFill>
                <a:latin typeface="+mn-lt"/>
                <a:ea typeface="+mn-ea"/>
                <a:cs typeface="+mn-cs"/>
              </a:rPr>
              <a:t> -- provides a summary of how data collected will be used.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Broadband Planning Purpose -- </a:t>
            </a:r>
            <a:r>
              <a:rPr lang="en-US" sz="1200" kern="1200" dirty="0" smtClean="0">
                <a:solidFill>
                  <a:schemeClr val="tx1"/>
                </a:solidFill>
                <a:latin typeface="+mn-lt"/>
                <a:ea typeface="+mn-ea"/>
                <a:cs typeface="+mn-cs"/>
              </a:rPr>
              <a:t>This document outlines the various component parts of a Broadband Strategic Plan and the purpose behind the actual planning process.</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Broadband Planning Processes -- </a:t>
            </a:r>
            <a:r>
              <a:rPr lang="en-US" sz="1200" kern="1200" dirty="0" smtClean="0">
                <a:solidFill>
                  <a:schemeClr val="tx1"/>
                </a:solidFill>
                <a:latin typeface="+mn-lt"/>
                <a:ea typeface="+mn-ea"/>
                <a:cs typeface="+mn-cs"/>
              </a:rPr>
              <a:t>These documents walk through the entire planning process from the kick-off meeting to the development and implementation of the strategic plan, including identification of milestones along the way.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Sample Press Releases -- </a:t>
            </a:r>
            <a:r>
              <a:rPr lang="en-US" sz="1200" kern="1200" dirty="0" smtClean="0">
                <a:solidFill>
                  <a:schemeClr val="tx1"/>
                </a:solidFill>
                <a:latin typeface="+mn-lt"/>
                <a:ea typeface="+mn-ea"/>
                <a:cs typeface="+mn-cs"/>
              </a:rPr>
              <a:t>This section includes sample announcement formats for: </a:t>
            </a:r>
          </a:p>
          <a:p>
            <a:pPr lvl="0"/>
            <a:r>
              <a:rPr lang="en-US" sz="1200" kern="1200" dirty="0" smtClean="0">
                <a:solidFill>
                  <a:schemeClr val="tx1"/>
                </a:solidFill>
                <a:latin typeface="+mn-lt"/>
                <a:ea typeface="+mn-ea"/>
                <a:cs typeface="+mn-cs"/>
              </a:rPr>
              <a:t>Survey findings</a:t>
            </a:r>
          </a:p>
          <a:p>
            <a:pPr lvl="0"/>
            <a:r>
              <a:rPr lang="en-US" sz="1200" kern="1200" dirty="0" smtClean="0">
                <a:solidFill>
                  <a:schemeClr val="tx1"/>
                </a:solidFill>
                <a:latin typeface="+mn-lt"/>
                <a:ea typeface="+mn-ea"/>
                <a:cs typeface="+mn-cs"/>
              </a:rPr>
              <a:t>Needs Assessment findings</a:t>
            </a:r>
          </a:p>
          <a:p>
            <a:pPr lvl="0"/>
            <a:r>
              <a:rPr lang="en-US" sz="1200" kern="1200" dirty="0" smtClean="0">
                <a:solidFill>
                  <a:schemeClr val="tx1"/>
                </a:solidFill>
                <a:latin typeface="+mn-lt"/>
                <a:ea typeface="+mn-ea"/>
                <a:cs typeface="+mn-cs"/>
              </a:rPr>
              <a:t>Announcement of the Strategic Plan</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Surveys -- </a:t>
            </a:r>
            <a:r>
              <a:rPr lang="en-US" sz="1200" kern="1200" dirty="0" smtClean="0">
                <a:solidFill>
                  <a:schemeClr val="tx1"/>
                </a:solidFill>
                <a:latin typeface="+mn-lt"/>
                <a:ea typeface="+mn-ea"/>
                <a:cs typeface="+mn-cs"/>
              </a:rPr>
              <a:t>This set of documents provides a residential survey and business survey that will be collected by RBPT's and provided to the State Office of GIS Coordination for statistical analysis vital to broadband pre-deployment and adoption planning.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Other Resource Documents -- </a:t>
            </a:r>
            <a:r>
              <a:rPr lang="en-US" sz="1200" kern="1200" dirty="0" smtClean="0">
                <a:solidFill>
                  <a:schemeClr val="tx1"/>
                </a:solidFill>
                <a:latin typeface="+mn-lt"/>
                <a:ea typeface="+mn-ea"/>
                <a:cs typeface="+mn-cs"/>
              </a:rPr>
              <a:t>Included here are a variety of documents and links to</a:t>
            </a:r>
          </a:p>
          <a:p>
            <a:r>
              <a:rPr lang="en-US" sz="1200" kern="1200" dirty="0" smtClean="0">
                <a:solidFill>
                  <a:schemeClr val="tx1"/>
                </a:solidFill>
                <a:latin typeface="+mn-lt"/>
                <a:ea typeface="+mn-ea"/>
                <a:cs typeface="+mn-cs"/>
              </a:rPr>
              <a:t>materials including:</a:t>
            </a:r>
          </a:p>
          <a:p>
            <a:r>
              <a:rPr lang="en-US" sz="1200" kern="1200" dirty="0" smtClean="0">
                <a:solidFill>
                  <a:schemeClr val="tx1"/>
                </a:solidFill>
                <a:latin typeface="+mn-lt"/>
                <a:ea typeface="+mn-ea"/>
                <a:cs typeface="+mn-cs"/>
              </a:rPr>
              <a:t>o Broadband planning sites in other states</a:t>
            </a:r>
          </a:p>
          <a:p>
            <a:r>
              <a:rPr lang="en-US" sz="1200" kern="1200" dirty="0" smtClean="0">
                <a:solidFill>
                  <a:schemeClr val="tx1"/>
                </a:solidFill>
                <a:latin typeface="+mn-lt"/>
                <a:ea typeface="+mn-ea"/>
                <a:cs typeface="+mn-cs"/>
              </a:rPr>
              <a:t>o Links to federal broadband documents</a:t>
            </a:r>
          </a:p>
          <a:p>
            <a:r>
              <a:rPr lang="en-US" sz="1200" kern="1200" dirty="0" smtClean="0">
                <a:solidFill>
                  <a:schemeClr val="tx1"/>
                </a:solidFill>
                <a:latin typeface="+mn-lt"/>
                <a:ea typeface="+mn-ea"/>
                <a:cs typeface="+mn-cs"/>
              </a:rPr>
              <a:t>o Pertinent census data for broadband studies</a:t>
            </a:r>
          </a:p>
          <a:p>
            <a:r>
              <a:rPr lang="en-US" sz="1200" kern="1200" dirty="0" smtClean="0">
                <a:solidFill>
                  <a:schemeClr val="tx1"/>
                </a:solidFill>
                <a:latin typeface="+mn-lt"/>
                <a:ea typeface="+mn-ea"/>
                <a:cs typeface="+mn-cs"/>
              </a:rPr>
              <a:t>o Broadband adoption studies from multiple sources</a:t>
            </a:r>
          </a:p>
          <a:p>
            <a:r>
              <a:rPr lang="en-US" sz="1200" kern="1200" dirty="0" smtClean="0">
                <a:solidFill>
                  <a:schemeClr val="tx1"/>
                </a:solidFill>
                <a:latin typeface="+mn-lt"/>
                <a:ea typeface="+mn-ea"/>
                <a:cs typeface="+mn-cs"/>
              </a:rPr>
              <a:t>o Broadband-related information from multiple sources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2ECEE2-40C6-4706-8E10-B10BC19E02B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“How-To” Discussions on:</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Strengths, Weaknesses, Opportunities and Challenges (SWOC) Analysis</a:t>
            </a:r>
          </a:p>
          <a:p>
            <a:pPr lvl="0"/>
            <a:r>
              <a:rPr lang="en-US" sz="1200" kern="1200" dirty="0" smtClean="0">
                <a:solidFill>
                  <a:schemeClr val="tx1"/>
                </a:solidFill>
                <a:latin typeface="+mn-lt"/>
                <a:ea typeface="+mn-ea"/>
                <a:cs typeface="+mn-cs"/>
              </a:rPr>
              <a:t>Focused Discussion Guide for use with ‘sector groups’</a:t>
            </a:r>
          </a:p>
          <a:p>
            <a:pPr lvl="0"/>
            <a:r>
              <a:rPr lang="en-US" sz="1200" kern="1200" dirty="0" smtClean="0">
                <a:solidFill>
                  <a:schemeClr val="tx1"/>
                </a:solidFill>
                <a:latin typeface="+mn-lt"/>
                <a:ea typeface="+mn-ea"/>
                <a:cs typeface="+mn-cs"/>
              </a:rPr>
              <a:t>Focused Discussion Sample Script and Questions</a:t>
            </a:r>
          </a:p>
          <a:p>
            <a:pPr lvl="0"/>
            <a:r>
              <a:rPr lang="en-US" sz="1200" kern="1200" dirty="0" smtClean="0">
                <a:solidFill>
                  <a:schemeClr val="tx1"/>
                </a:solidFill>
                <a:latin typeface="+mn-lt"/>
                <a:ea typeface="+mn-ea"/>
                <a:cs typeface="+mn-cs"/>
              </a:rPr>
              <a:t>Residential and Business Survey distribution practices</a:t>
            </a:r>
          </a:p>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OGC applied for and was awarded an initial $1.4 million</a:t>
            </a:r>
            <a:r>
              <a:rPr lang="en-US" baseline="0" dirty="0" smtClean="0"/>
              <a:t> under the </a:t>
            </a:r>
            <a:r>
              <a:rPr lang="en-US" dirty="0" smtClean="0"/>
              <a:t>American Recovery and Reinvestment Act, and is administered by the National Telecommunications and Information Administration (NTIA), </a:t>
            </a:r>
          </a:p>
          <a:p>
            <a:pPr>
              <a:spcBef>
                <a:spcPct val="0"/>
              </a:spcBef>
            </a:pPr>
            <a:endParaRPr lang="en-US" dirty="0" smtClean="0"/>
          </a:p>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F14C5-DD89-4A42-A32D-B01CA6F71C31}"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l">
              <a:lnSpc>
                <a:spcPct val="100000"/>
              </a:lnSpc>
              <a:spcBef>
                <a:spcPts val="0"/>
              </a:spcBef>
              <a:spcAft>
                <a:spcPts val="0"/>
              </a:spcAft>
            </a:pPr>
            <a:r>
              <a:rPr lang="en-US" sz="1200" b="0" dirty="0" smtClean="0">
                <a:latin typeface="+mj-lt"/>
              </a:rPr>
              <a:t>1. form strong working relationships with all WV</a:t>
            </a:r>
            <a:r>
              <a:rPr lang="en-US" sz="1200" b="0" baseline="0" dirty="0" smtClean="0">
                <a:latin typeface="+mj-lt"/>
              </a:rPr>
              <a:t> </a:t>
            </a:r>
            <a:r>
              <a:rPr lang="en-US" sz="1200" b="0" dirty="0" smtClean="0">
                <a:latin typeface="+mj-lt"/>
              </a:rPr>
              <a:t>broadband</a:t>
            </a:r>
            <a:r>
              <a:rPr lang="en-US" sz="1200" b="0" baseline="0" dirty="0" smtClean="0">
                <a:latin typeface="+mj-lt"/>
              </a:rPr>
              <a:t> </a:t>
            </a:r>
            <a:r>
              <a:rPr lang="en-US" sz="1200" b="0" dirty="0" smtClean="0">
                <a:latin typeface="+mj-lt"/>
              </a:rPr>
              <a:t>providers and support an environment of public/private</a:t>
            </a:r>
            <a:r>
              <a:rPr lang="en-US" sz="1200" b="0" baseline="0" dirty="0" smtClean="0">
                <a:latin typeface="+mj-lt"/>
              </a:rPr>
              <a:t> </a:t>
            </a:r>
            <a:r>
              <a:rPr lang="en-US" sz="1200" b="0" dirty="0" smtClean="0">
                <a:latin typeface="+mj-lt"/>
              </a:rPr>
              <a:t>collaboration on broadband issues among all stakeholders</a:t>
            </a:r>
          </a:p>
          <a:p>
            <a:pPr algn="l">
              <a:lnSpc>
                <a:spcPct val="100000"/>
              </a:lnSpc>
              <a:spcBef>
                <a:spcPts val="0"/>
              </a:spcBef>
              <a:spcAft>
                <a:spcPts val="0"/>
              </a:spcAft>
            </a:pPr>
            <a:r>
              <a:rPr lang="en-US" sz="1200" b="0" dirty="0" smtClean="0">
                <a:latin typeface="+mj-lt"/>
              </a:rPr>
              <a:t>2. To create and maintain WV’s detailed maps of broadband</a:t>
            </a:r>
            <a:r>
              <a:rPr lang="en-US" sz="1200" b="0" baseline="0" dirty="0" smtClean="0">
                <a:latin typeface="+mj-lt"/>
              </a:rPr>
              <a:t> </a:t>
            </a:r>
            <a:r>
              <a:rPr lang="en-US" sz="1200" b="0" dirty="0" smtClean="0">
                <a:latin typeface="+mj-lt"/>
              </a:rPr>
              <a:t>coverage</a:t>
            </a:r>
          </a:p>
          <a:p>
            <a:pPr algn="l">
              <a:lnSpc>
                <a:spcPct val="100000"/>
              </a:lnSpc>
              <a:spcBef>
                <a:spcPts val="0"/>
              </a:spcBef>
              <a:spcAft>
                <a:spcPts val="0"/>
              </a:spcAft>
            </a:pPr>
            <a:r>
              <a:rPr lang="en-US" sz="1200" b="0" dirty="0" smtClean="0">
                <a:latin typeface="+mj-lt"/>
              </a:rPr>
              <a:t>3. To utilize the resulting maps to accurately pinpoint any remaining</a:t>
            </a:r>
            <a:r>
              <a:rPr lang="en-US" sz="1200" b="0" baseline="0" dirty="0" smtClean="0">
                <a:latin typeface="+mj-lt"/>
              </a:rPr>
              <a:t> </a:t>
            </a:r>
            <a:r>
              <a:rPr lang="en-US" sz="1200" b="0" dirty="0" smtClean="0">
                <a:latin typeface="+mj-lt"/>
              </a:rPr>
              <a:t>gaps in broadband availability</a:t>
            </a:r>
          </a:p>
          <a:p>
            <a:pPr algn="l">
              <a:lnSpc>
                <a:spcPct val="100000"/>
              </a:lnSpc>
              <a:spcBef>
                <a:spcPts val="0"/>
              </a:spcBef>
              <a:spcAft>
                <a:spcPts val="0"/>
              </a:spcAft>
            </a:pPr>
            <a:r>
              <a:rPr lang="en-US" sz="1200" b="0" dirty="0" smtClean="0">
                <a:latin typeface="+mj-lt"/>
              </a:rPr>
              <a:t>4. To assess the level of connectivity currently provided to</a:t>
            </a:r>
            <a:r>
              <a:rPr lang="en-US" sz="1200" b="0" baseline="0" dirty="0" smtClean="0">
                <a:latin typeface="+mj-lt"/>
              </a:rPr>
              <a:t> </a:t>
            </a:r>
            <a:r>
              <a:rPr lang="en-US" sz="1200" b="0" dirty="0" smtClean="0">
                <a:latin typeface="+mj-lt"/>
              </a:rPr>
              <a:t>“community anchor institutions” (i.e., schools, libraries, hospitals,</a:t>
            </a:r>
            <a:r>
              <a:rPr lang="en-US" sz="1200" b="0" baseline="0" dirty="0" smtClean="0">
                <a:latin typeface="+mj-lt"/>
              </a:rPr>
              <a:t> </a:t>
            </a:r>
            <a:r>
              <a:rPr lang="en-US" sz="1200" b="0" dirty="0" smtClean="0">
                <a:latin typeface="+mj-lt"/>
              </a:rPr>
              <a:t>etc.)</a:t>
            </a:r>
          </a:p>
          <a:p>
            <a:pPr algn="l">
              <a:lnSpc>
                <a:spcPct val="100000"/>
              </a:lnSpc>
              <a:spcBef>
                <a:spcPts val="0"/>
              </a:spcBef>
              <a:spcAft>
                <a:spcPts val="0"/>
              </a:spcAft>
            </a:pPr>
            <a:r>
              <a:rPr lang="en-US" sz="1200" b="0" dirty="0" smtClean="0">
                <a:latin typeface="+mj-lt"/>
              </a:rPr>
              <a:t>5. To assess broadband use among WV’s businesses and residents,</a:t>
            </a:r>
            <a:r>
              <a:rPr lang="en-US" sz="1200" b="0" baseline="0" dirty="0" smtClean="0">
                <a:latin typeface="+mj-lt"/>
              </a:rPr>
              <a:t> </a:t>
            </a:r>
            <a:r>
              <a:rPr lang="en-US" sz="1200" b="0" dirty="0" smtClean="0">
                <a:latin typeface="+mj-lt"/>
              </a:rPr>
              <a:t>and identify barriers to broadband adoption</a:t>
            </a:r>
          </a:p>
          <a:p>
            <a:pPr algn="l">
              <a:lnSpc>
                <a:spcPct val="100000"/>
              </a:lnSpc>
              <a:spcBef>
                <a:spcPts val="0"/>
              </a:spcBef>
              <a:spcAft>
                <a:spcPts val="0"/>
              </a:spcAft>
            </a:pPr>
            <a:r>
              <a:rPr lang="en-US" sz="1200" b="0" dirty="0" smtClean="0">
                <a:latin typeface="+mj-lt"/>
              </a:rPr>
              <a:t>6. To contribute accurate data from the State for inclusion in</a:t>
            </a:r>
            <a:r>
              <a:rPr lang="en-US" sz="1200" b="0" baseline="0" dirty="0" smtClean="0">
                <a:latin typeface="+mj-lt"/>
              </a:rPr>
              <a:t> </a:t>
            </a:r>
            <a:r>
              <a:rPr lang="en-US" sz="1200" b="0" dirty="0" smtClean="0">
                <a:latin typeface="+mj-lt"/>
              </a:rPr>
              <a:t>the national broadband map to be released in February 2011.</a:t>
            </a:r>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42E51-8857-4881-9AD1-5653D5F60375}"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 Million second round for Mapping and two additional tasks</a:t>
            </a:r>
            <a:r>
              <a:rPr lang="en-US" baseline="0" dirty="0" smtClean="0"/>
              <a:t> Technical Assistance and Local and regional Planning Teams</a:t>
            </a:r>
            <a:endParaRPr lang="en-US" dirty="0" smtClean="0"/>
          </a:p>
          <a:p>
            <a:r>
              <a:rPr lang="en-US" dirty="0" smtClean="0"/>
              <a:t>expanding its projects to collect and map information on broadband service availability and increase broadband awareness and usage in the state. </a:t>
            </a:r>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Office of GIS Coordination, in collaboration with the WV Geological and Economic Survey, the eleven Regional Planning and Development Councils, the WV GIS Technical Center, and the Rahall Transportation Institute and will provide technical assistance to local governments, chambers of commerce, economic developers, and resource providers in communities with lower than average broadband subscribership.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project will specifically offer direct assistance to local governments in areas such as  </a:t>
            </a:r>
          </a:p>
          <a:p>
            <a:endParaRPr lang="en-US" sz="1200" dirty="0" smtClean="0">
              <a:latin typeface="Arial" pitchFamily="34" charset="0"/>
              <a:cs typeface="Arial" pitchFamily="34" charset="0"/>
            </a:endParaRPr>
          </a:p>
          <a:p>
            <a:r>
              <a:rPr lang="en-US" dirty="0" smtClean="0"/>
              <a:t>Assistance may be offered in the form of:  </a:t>
            </a:r>
          </a:p>
          <a:p>
            <a:r>
              <a:rPr lang="en-US" dirty="0" smtClean="0"/>
              <a:t>Identification of </a:t>
            </a:r>
            <a:r>
              <a:rPr lang="en-US" dirty="0" err="1" smtClean="0"/>
              <a:t>unserved</a:t>
            </a:r>
            <a:r>
              <a:rPr lang="en-US" dirty="0" smtClean="0"/>
              <a:t> areas </a:t>
            </a:r>
          </a:p>
          <a:p>
            <a:r>
              <a:rPr lang="en-US" dirty="0" smtClean="0"/>
              <a:t>Project planning </a:t>
            </a:r>
          </a:p>
          <a:p>
            <a:r>
              <a:rPr lang="en-US" dirty="0" smtClean="0"/>
              <a:t>Project management </a:t>
            </a:r>
          </a:p>
          <a:p>
            <a:r>
              <a:rPr lang="en-US" dirty="0" smtClean="0"/>
              <a:t>Meeting facilitation </a:t>
            </a:r>
          </a:p>
          <a:p>
            <a:r>
              <a:rPr lang="en-US" dirty="0" smtClean="0"/>
              <a:t>Research</a:t>
            </a:r>
          </a:p>
          <a:p>
            <a:r>
              <a:rPr lang="en-US" dirty="0" smtClean="0"/>
              <a:t>Wireless propagation studies </a:t>
            </a:r>
          </a:p>
          <a:p>
            <a:r>
              <a:rPr lang="en-US" dirty="0" smtClean="0"/>
              <a:t>RFP/RFI consulting</a:t>
            </a:r>
          </a:p>
          <a:p>
            <a:r>
              <a:rPr lang="en-US" dirty="0" smtClean="0"/>
              <a:t>Grant writing assistance</a:t>
            </a:r>
          </a:p>
          <a:p>
            <a:r>
              <a:rPr lang="en-US" dirty="0" smtClean="0"/>
              <a:t>WVBMP</a:t>
            </a:r>
            <a:r>
              <a:rPr lang="en-US" baseline="0" dirty="0" smtClean="0"/>
              <a:t> </a:t>
            </a:r>
            <a:r>
              <a:rPr lang="en-US" dirty="0" smtClean="0"/>
              <a:t>will work with any entity to extend broadband to </a:t>
            </a:r>
            <a:r>
              <a:rPr lang="en-US" dirty="0" err="1" smtClean="0"/>
              <a:t>unserved</a:t>
            </a:r>
            <a:r>
              <a:rPr lang="en-US" dirty="0" smtClean="0"/>
              <a:t> areas. However, it’s important to establish a support system of one or more local stakeholders such as county commissioners, officials from economic development agencies, community improvement corporations, port authorities, 911, emergency management, law enforcement, county engineers, water authorities, etc.</a:t>
            </a:r>
          </a:p>
          <a:p>
            <a:r>
              <a:rPr lang="en-US" dirty="0" smtClean="0"/>
              <a:t>The process begins by identifying a need, reviewing information gathered from the teams, analyzing data and meeting with the entity requesting assistance. The desired outcome is that a broadband provider will decide to serve an area previously </a:t>
            </a:r>
            <a:r>
              <a:rPr lang="en-US" dirty="0" err="1" smtClean="0"/>
              <a:t>unserved</a:t>
            </a:r>
            <a:r>
              <a:rPr lang="en-US" dirty="0" smtClean="0"/>
              <a:t>. </a:t>
            </a:r>
          </a:p>
          <a:p>
            <a:r>
              <a:rPr lang="en-US" dirty="0" smtClean="0"/>
              <a:t>Technical Outreach Advisors will interact with local planning teams. </a:t>
            </a:r>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baseline="0" dirty="0" smtClean="0">
              <a:solidFill>
                <a:schemeClr val="tx1"/>
              </a:solidFill>
              <a:latin typeface="+mn-lt"/>
              <a:ea typeface="+mn-ea"/>
              <a:cs typeface="+mn-cs"/>
            </a:endParaRPr>
          </a:p>
          <a:p>
            <a:r>
              <a:rPr lang="en-US" dirty="0" smtClean="0"/>
              <a:t>Develop state plans to support broadband and IT growth and adoption. </a:t>
            </a:r>
          </a:p>
          <a:p>
            <a:r>
              <a:rPr lang="en-US" dirty="0" smtClean="0"/>
              <a:t>Assess programs that currently exist within a state that already support broadband growth and adoption. </a:t>
            </a:r>
          </a:p>
          <a:p>
            <a:r>
              <a:rPr lang="en-US" dirty="0" smtClean="0"/>
              <a:t>Convene statewide or regional events intended to disseminate technical information about broadband availability data collection and the results of research conducted, and to further improve understanding of and opportunities to enhance broadband within a state. </a:t>
            </a:r>
          </a:p>
          <a:p>
            <a:r>
              <a:rPr lang="en-US" dirty="0" smtClean="0"/>
              <a:t>Lead inter-agency coordinating activities at the state level, supporting intra-governmental activities across the state.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Provide technical expertise to local institutions, non-profits and governments to develop or help sustain deployment and adoption-related initiatives. This may include activities such as technology strategy development, train-the-trainer activities, and sustainability planning. </a:t>
            </a:r>
          </a:p>
          <a:p>
            <a:r>
              <a:rPr lang="en-US" sz="1200" kern="1200" baseline="0" dirty="0" smtClean="0">
                <a:solidFill>
                  <a:schemeClr val="tx1"/>
                </a:solidFill>
                <a:latin typeface="+mn-lt"/>
                <a:ea typeface="+mn-ea"/>
                <a:cs typeface="+mn-cs"/>
              </a:rPr>
              <a:t>Coordinate and enhance recent and long-standing volunteer and non-profit programs that provide digital literacy and small business broadband training. There exists a robust history, spanning more than a decade and a half, of programs designed to improve digital literacy skills and ultimately broadband use and adoption. In light of this, the Program Office expects that prior to proposing any competitive </a:t>
            </a:r>
            <a:r>
              <a:rPr lang="en-US" sz="1200" kern="1200" baseline="0" dirty="0" err="1" smtClean="0">
                <a:solidFill>
                  <a:schemeClr val="tx1"/>
                </a:solidFill>
                <a:latin typeface="+mn-lt"/>
                <a:ea typeface="+mn-ea"/>
                <a:cs typeface="+mn-cs"/>
              </a:rPr>
              <a:t>subgrant</a:t>
            </a:r>
            <a:r>
              <a:rPr lang="en-US" sz="1200" kern="1200" baseline="0" dirty="0" smtClean="0">
                <a:solidFill>
                  <a:schemeClr val="tx1"/>
                </a:solidFill>
                <a:latin typeface="+mn-lt"/>
                <a:ea typeface="+mn-ea"/>
                <a:cs typeface="+mn-cs"/>
              </a:rPr>
              <a:t> programs, whether the purpose is to provide TA to organizations or businesses or to provide funding, the </a:t>
            </a:r>
            <a:r>
              <a:rPr lang="en-US" sz="1200" kern="1200" baseline="0" dirty="0" err="1" smtClean="0">
                <a:solidFill>
                  <a:schemeClr val="tx1"/>
                </a:solidFill>
                <a:latin typeface="+mn-lt"/>
                <a:ea typeface="+mn-ea"/>
                <a:cs typeface="+mn-cs"/>
              </a:rPr>
              <a:t>Awardee</a:t>
            </a:r>
            <a:r>
              <a:rPr lang="en-US" sz="1200" kern="1200" baseline="0" dirty="0" smtClean="0">
                <a:solidFill>
                  <a:schemeClr val="tx1"/>
                </a:solidFill>
                <a:latin typeface="+mn-lt"/>
                <a:ea typeface="+mn-ea"/>
                <a:cs typeface="+mn-cs"/>
              </a:rPr>
              <a:t> should catalogue and inventory existing programs within the state, and provide assistance in coordinating activities and fostering statewide communities of excellence in these areas. </a:t>
            </a:r>
          </a:p>
          <a:p>
            <a:r>
              <a:rPr lang="en-US" sz="1200" kern="1200" baseline="0" dirty="0" smtClean="0">
                <a:solidFill>
                  <a:schemeClr val="tx1"/>
                </a:solidFill>
                <a:latin typeface="+mn-lt"/>
                <a:ea typeface="+mn-ea"/>
                <a:cs typeface="+mn-cs"/>
              </a:rPr>
              <a:t>Support the creation of tribal, regional or local task forces or advisory boards and strategic plans. This could include hiring staff or consultants who are from a specific community and are knowledgeable about the issue area to provide assistance in organizing, stakeholder outreach, meeting coordination, etc. </a:t>
            </a:r>
          </a:p>
          <a:p>
            <a:r>
              <a:rPr lang="en-US" sz="1200" kern="1200" baseline="0" dirty="0" smtClean="0">
                <a:solidFill>
                  <a:schemeClr val="tx1"/>
                </a:solidFill>
                <a:latin typeface="+mn-lt"/>
                <a:ea typeface="+mn-ea"/>
                <a:cs typeface="+mn-cs"/>
              </a:rPr>
              <a:t>Support tribal, regional or local coordinating activities, including through direct </a:t>
            </a:r>
            <a:r>
              <a:rPr lang="en-US" sz="1200" kern="1200" baseline="0" dirty="0" err="1" smtClean="0">
                <a:solidFill>
                  <a:schemeClr val="tx1"/>
                </a:solidFill>
                <a:latin typeface="+mn-lt"/>
                <a:ea typeface="+mn-ea"/>
                <a:cs typeface="+mn-cs"/>
              </a:rPr>
              <a:t>subgrants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Provide educational information to communities, businesses and other stakeholders about the efforts being undertaken to improve access and adoption across a state or region. </a:t>
            </a:r>
          </a:p>
          <a:p>
            <a:r>
              <a:rPr lang="en-US" sz="1200" i="1" kern="1200" baseline="0" dirty="0" smtClean="0">
                <a:solidFill>
                  <a:schemeClr val="tx1"/>
                </a:solidFill>
                <a:latin typeface="+mn-lt"/>
                <a:ea typeface="+mn-ea"/>
                <a:cs typeface="+mn-cs"/>
              </a:rPr>
              <a:t>NOTE: The Program Office is aware that some activities listed in State Broadband Capacity Building may be eligible for funding in the Technical Assistance section, and vice versa. </a:t>
            </a:r>
          </a:p>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initial SBDD funding supported the development of regional broadband plans. This supplement allows the Office of GIS Coordination, in collaboration with the eleven Planning and Development Councils, to form additional planning teams</a:t>
            </a:r>
            <a:endParaRPr lang="en-US" b="0" dirty="0" smtClean="0">
              <a:latin typeface="+mn-lt"/>
              <a:cs typeface="Arial" pitchFamily="34" charset="0"/>
            </a:endParaRPr>
          </a:p>
          <a:p>
            <a:endParaRPr lang="en-US" b="0" dirty="0" smtClean="0">
              <a:latin typeface="+mn-lt"/>
              <a:cs typeface="Arial" pitchFamily="34" charset="0"/>
            </a:endParaRPr>
          </a:p>
          <a:p>
            <a:r>
              <a:rPr lang="en-US" b="0" dirty="0" smtClean="0">
                <a:latin typeface="+mn-lt"/>
                <a:cs typeface="Arial" pitchFamily="34" charset="0"/>
              </a:rPr>
              <a:t>Goals.</a:t>
            </a:r>
          </a:p>
          <a:p>
            <a:r>
              <a:rPr lang="en-US" b="0" dirty="0" smtClean="0">
                <a:latin typeface="+mn-lt"/>
              </a:rPr>
              <a:t>Stimulate adoption through research-based awareness campaigns</a:t>
            </a:r>
          </a:p>
          <a:p>
            <a:r>
              <a:rPr lang="en-US" b="0" dirty="0" smtClean="0">
                <a:latin typeface="+mn-lt"/>
              </a:rPr>
              <a:t>Improve service to patrons at Community Anchor</a:t>
            </a:r>
          </a:p>
          <a:p>
            <a:r>
              <a:rPr lang="en-US" b="0" dirty="0" smtClean="0">
                <a:latin typeface="+mn-lt"/>
              </a:rPr>
              <a:t>Institutions (CAI)</a:t>
            </a:r>
          </a:p>
          <a:p>
            <a:r>
              <a:rPr lang="en-US" b="0" dirty="0" smtClean="0">
                <a:latin typeface="+mn-lt"/>
              </a:rPr>
              <a:t>Expand computer capacity at CAIs</a:t>
            </a:r>
          </a:p>
          <a:p>
            <a:r>
              <a:rPr lang="en-US" b="0" dirty="0" smtClean="0">
                <a:latin typeface="+mn-lt"/>
              </a:rPr>
              <a:t>Improve e-government services at local level</a:t>
            </a:r>
          </a:p>
          <a:p>
            <a:r>
              <a:rPr lang="en-US" b="0" dirty="0" smtClean="0">
                <a:latin typeface="+mn-lt"/>
              </a:rPr>
              <a:t>Develop programs increase IT literacy and training opportunities</a:t>
            </a:r>
          </a:p>
          <a:p>
            <a:r>
              <a:rPr lang="en-US" b="0" dirty="0" smtClean="0">
                <a:latin typeface="+mn-lt"/>
              </a:rPr>
              <a:t>Address needs among vulnerable populations across WV</a:t>
            </a:r>
            <a:endParaRPr lang="en-US" b="0" dirty="0">
              <a:latin typeface="+mn-lt"/>
            </a:endParaRPr>
          </a:p>
        </p:txBody>
      </p:sp>
      <p:sp>
        <p:nvSpPr>
          <p:cNvPr id="4" name="Slide Number Placeholder 3"/>
          <p:cNvSpPr>
            <a:spLocks noGrp="1"/>
          </p:cNvSpPr>
          <p:nvPr>
            <p:ph type="sldNum" sz="quarter" idx="10"/>
          </p:nvPr>
        </p:nvSpPr>
        <p:spPr/>
        <p:txBody>
          <a:bodyPr/>
          <a:lstStyle/>
          <a:p>
            <a:fld id="{9A2ECEE2-40C6-4706-8E10-B10BC19E02B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task of the RBPT is to ensure that the membership of the planning team represents local stakeholders in the development of broadband. RBPT members are drawn from a variety of different sectors.  Below is a typical list in alphabetical order. Feel free to add to this list based on the character of your individual region:</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Education (Public &amp; Private) </a:t>
            </a:r>
          </a:p>
          <a:p>
            <a:pPr lvl="0"/>
            <a:r>
              <a:rPr lang="en-US" sz="1200" kern="1200" dirty="0" smtClean="0">
                <a:solidFill>
                  <a:schemeClr val="tx1"/>
                </a:solidFill>
                <a:latin typeface="+mn-lt"/>
                <a:ea typeface="+mn-ea"/>
                <a:cs typeface="+mn-cs"/>
              </a:rPr>
              <a:t>Healthcare Sector (Telemedicine) </a:t>
            </a:r>
          </a:p>
          <a:p>
            <a:pPr lvl="0"/>
            <a:r>
              <a:rPr lang="en-US" sz="1200" kern="1200" dirty="0" smtClean="0">
                <a:solidFill>
                  <a:schemeClr val="tx1"/>
                </a:solidFill>
                <a:latin typeface="+mn-lt"/>
                <a:ea typeface="+mn-ea"/>
                <a:cs typeface="+mn-cs"/>
              </a:rPr>
              <a:t>Local Government (E-Governance &amp; E-Government) </a:t>
            </a:r>
          </a:p>
          <a:p>
            <a:pPr lvl="0"/>
            <a:r>
              <a:rPr lang="en-US" sz="1200" kern="1200" dirty="0" smtClean="0">
                <a:solidFill>
                  <a:schemeClr val="tx1"/>
                </a:solidFill>
                <a:latin typeface="+mn-lt"/>
                <a:ea typeface="+mn-ea"/>
                <a:cs typeface="+mn-cs"/>
              </a:rPr>
              <a:t>Economic Development (E-Commerce) </a:t>
            </a:r>
          </a:p>
          <a:p>
            <a:pPr lvl="0"/>
            <a:r>
              <a:rPr lang="en-US" sz="1200" kern="1200" dirty="0" smtClean="0">
                <a:solidFill>
                  <a:schemeClr val="tx1"/>
                </a:solidFill>
                <a:latin typeface="+mn-lt"/>
                <a:ea typeface="+mn-ea"/>
                <a:cs typeface="+mn-cs"/>
              </a:rPr>
              <a:t>Energy and the Environment (Sustainability) </a:t>
            </a:r>
          </a:p>
          <a:p>
            <a:pPr lvl="0"/>
            <a:r>
              <a:rPr lang="en-US" sz="1200" kern="1200" dirty="0" smtClean="0">
                <a:solidFill>
                  <a:schemeClr val="tx1"/>
                </a:solidFill>
                <a:latin typeface="+mn-lt"/>
                <a:ea typeface="+mn-ea"/>
                <a:cs typeface="+mn-cs"/>
              </a:rPr>
              <a:t>Public Safety &amp; Emergency Services (Critical Infrastructure) </a:t>
            </a:r>
          </a:p>
          <a:p>
            <a:pPr lvl="0"/>
            <a:r>
              <a:rPr lang="en-US" sz="1200" kern="1200" dirty="0" smtClean="0">
                <a:solidFill>
                  <a:schemeClr val="tx1"/>
                </a:solidFill>
                <a:latin typeface="+mn-lt"/>
                <a:ea typeface="+mn-ea"/>
                <a:cs typeface="+mn-cs"/>
              </a:rPr>
              <a:t>Libraries (Education &amp; Information Access) </a:t>
            </a:r>
          </a:p>
          <a:p>
            <a:pPr lvl="0"/>
            <a:r>
              <a:rPr lang="en-US" sz="1200" kern="1200" dirty="0" smtClean="0">
                <a:solidFill>
                  <a:schemeClr val="tx1"/>
                </a:solidFill>
                <a:latin typeface="+mn-lt"/>
                <a:ea typeface="+mn-ea"/>
                <a:cs typeface="+mn-cs"/>
              </a:rPr>
              <a:t>Agriculture (Base Industries) </a:t>
            </a:r>
          </a:p>
          <a:p>
            <a:pPr lvl="0"/>
            <a:r>
              <a:rPr lang="en-US" sz="1200" kern="1200" dirty="0" smtClean="0">
                <a:solidFill>
                  <a:schemeClr val="tx1"/>
                </a:solidFill>
                <a:latin typeface="+mn-lt"/>
                <a:ea typeface="+mn-ea"/>
                <a:cs typeface="+mn-cs"/>
              </a:rPr>
              <a:t>Tourism (Vacation Planning &amp; E-Commerce) </a:t>
            </a:r>
          </a:p>
          <a:p>
            <a:pPr lvl="0"/>
            <a:r>
              <a:rPr lang="en-US" sz="1200" kern="1200" dirty="0" smtClean="0">
                <a:solidFill>
                  <a:schemeClr val="tx1"/>
                </a:solidFill>
                <a:latin typeface="+mn-lt"/>
                <a:ea typeface="+mn-ea"/>
                <a:cs typeface="+mn-cs"/>
              </a:rPr>
              <a:t>Local broadband and internet service providers (public/private partnerships)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other key businesses and organizations are identified that would contribute to the planning work of the RBPT, individuals from each can be added to the appropriate sector teams.</a:t>
            </a:r>
          </a:p>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OGO GIS.png"/>
          <p:cNvPicPr>
            <a:picLocks noChangeAspect="1"/>
          </p:cNvPicPr>
          <p:nvPr userDrawn="1"/>
        </p:nvPicPr>
        <p:blipFill>
          <a:blip r:embed="rId2" cstate="print"/>
          <a:stretch>
            <a:fillRect/>
          </a:stretch>
        </p:blipFill>
        <p:spPr>
          <a:xfrm>
            <a:off x="5867400" y="5757901"/>
            <a:ext cx="1143000" cy="1100099"/>
          </a:xfrm>
          <a:prstGeom prst="rect">
            <a:avLst/>
          </a:prstGeom>
        </p:spPr>
      </p:pic>
      <p:pic>
        <p:nvPicPr>
          <p:cNvPr id="8" name="Picture 7" descr="CaptureAAAA.PNG"/>
          <p:cNvPicPr>
            <a:picLocks noChangeAspect="1"/>
          </p:cNvPicPr>
          <p:nvPr userDrawn="1"/>
        </p:nvPicPr>
        <p:blipFill>
          <a:blip r:embed="rId3" cstate="print"/>
          <a:srcRect l="3867" t="23347" r="67452" b="29959"/>
          <a:stretch>
            <a:fillRect/>
          </a:stretch>
        </p:blipFill>
        <p:spPr>
          <a:xfrm>
            <a:off x="3657600" y="5867400"/>
            <a:ext cx="1828800" cy="609600"/>
          </a:xfrm>
          <a:prstGeom prst="rect">
            <a:avLst/>
          </a:prstGeom>
        </p:spPr>
      </p:pic>
      <p:pic>
        <p:nvPicPr>
          <p:cNvPr id="9" name="Picture 8" descr="recovery_logo_largegg copy.gif"/>
          <p:cNvPicPr>
            <a:picLocks noChangeAspect="1"/>
          </p:cNvPicPr>
          <p:nvPr userDrawn="1"/>
        </p:nvPicPr>
        <p:blipFill>
          <a:blip r:embed="rId4" cstate="print"/>
          <a:stretch>
            <a:fillRect/>
          </a:stretch>
        </p:blipFill>
        <p:spPr>
          <a:xfrm>
            <a:off x="2133600" y="5773040"/>
            <a:ext cx="990600" cy="944372"/>
          </a:xfrm>
          <a:prstGeom prst="rect">
            <a:avLst/>
          </a:prstGeom>
        </p:spPr>
      </p:pic>
      <p:sp>
        <p:nvSpPr>
          <p:cNvPr id="11"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West Virginia Broadband Mapping Program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pic>
        <p:nvPicPr>
          <p:cNvPr id="7" name="Picture 6" descr="LOGO GIS.png"/>
          <p:cNvPicPr>
            <a:picLocks noChangeAspect="1"/>
          </p:cNvPicPr>
          <p:nvPr userDrawn="1"/>
        </p:nvPicPr>
        <p:blipFill>
          <a:blip r:embed="rId2" cstate="print"/>
          <a:stretch>
            <a:fillRect/>
          </a:stretch>
        </p:blipFill>
        <p:spPr>
          <a:xfrm>
            <a:off x="7848600" y="5757901"/>
            <a:ext cx="1143000" cy="1100099"/>
          </a:xfrm>
          <a:prstGeom prst="rect">
            <a:avLst/>
          </a:prstGeom>
        </p:spPr>
      </p:pic>
      <p:pic>
        <p:nvPicPr>
          <p:cNvPr id="8" name="Picture 7" descr="CaptureAAAA.PNG"/>
          <p:cNvPicPr>
            <a:picLocks noChangeAspect="1"/>
          </p:cNvPicPr>
          <p:nvPr userDrawn="1"/>
        </p:nvPicPr>
        <p:blipFill>
          <a:blip r:embed="rId3" cstate="print"/>
          <a:srcRect l="3867" t="23347" r="67452" b="29959"/>
          <a:stretch>
            <a:fillRect/>
          </a:stretch>
        </p:blipFill>
        <p:spPr>
          <a:xfrm>
            <a:off x="304800" y="6019800"/>
            <a:ext cx="1828800"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MP.PNG"/>
          <p:cNvPicPr>
            <a:picLocks noGrp="1" noChangeAspect="1"/>
          </p:cNvPicPr>
          <p:nvPr>
            <p:ph idx="1"/>
          </p:nvPr>
        </p:nvPicPr>
        <p:blipFill>
          <a:blip r:embed="rId4" cstate="print">
            <a:lum bright="16000" contrast="6000"/>
          </a:blip>
          <a:stretch>
            <a:fillRect/>
          </a:stretch>
        </p:blipFill>
        <p:spPr>
          <a:xfrm>
            <a:off x="457200" y="1600200"/>
            <a:ext cx="8229600" cy="2675694"/>
          </a:xfrm>
          <a:prstGeom prst="rect">
            <a:avLst/>
          </a:prstGeom>
          <a:ln w="76200">
            <a:solidFill>
              <a:schemeClr val="accent1"/>
            </a:solidFill>
          </a:ln>
          <a:effectLst>
            <a:outerShdw blurRad="50800" dist="292100" dir="2700000" algn="tl" rotWithShape="0">
              <a:prstClr val="black">
                <a:alpha val="40000"/>
              </a:prstClr>
            </a:outerShdw>
          </a:effectLst>
        </p:spPr>
      </p:pic>
      <p:sp>
        <p:nvSpPr>
          <p:cNvPr id="6" name="Title 1"/>
          <p:cNvSpPr txBox="1">
            <a:spLocks/>
          </p:cNvSpPr>
          <p:nvPr/>
        </p:nvSpPr>
        <p:spPr>
          <a:xfrm>
            <a:off x="228600" y="2209800"/>
            <a:ext cx="82296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W</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est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V</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irginia </a:t>
            </a:r>
            <a:b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b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B</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roadband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M</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apping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P</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rogram</a:t>
            </a:r>
            <a:endParaRPr kumimoji="0" lang="en-US" sz="4800" b="1" i="0" u="none" strike="noStrike" kern="1200" cap="small" spc="0" normalizeH="0" baseline="0" noProof="0" dirty="0">
              <a:ln>
                <a:noFill/>
              </a:ln>
              <a:solidFill>
                <a:schemeClr val="tx1"/>
              </a:solidFill>
              <a:effectLst/>
              <a:uLnTx/>
              <a:uFillTx/>
              <a:latin typeface="Trebuchet MS" pitchFamily="34" charset="0"/>
              <a:ea typeface="+mj-ea"/>
              <a:cs typeface="+mj-cs"/>
            </a:endParaRPr>
          </a:p>
        </p:txBody>
      </p:sp>
      <p:pic>
        <p:nvPicPr>
          <p:cNvPr id="7" name="Picture 6" descr="293px-WV_State_Seal_svg.png"/>
          <p:cNvPicPr>
            <a:picLocks noChangeAspect="1"/>
          </p:cNvPicPr>
          <p:nvPr/>
        </p:nvPicPr>
        <p:blipFill>
          <a:blip r:embed="rId5" cstate="print"/>
          <a:stretch>
            <a:fillRect/>
          </a:stretch>
        </p:blipFill>
        <p:spPr>
          <a:xfrm>
            <a:off x="609600" y="1676400"/>
            <a:ext cx="1395412" cy="1395412"/>
          </a:xfrm>
          <a:prstGeom prst="rect">
            <a:avLst/>
          </a:prstGeom>
        </p:spPr>
      </p:pic>
      <p:pic>
        <p:nvPicPr>
          <p:cNvPr id="2" name="Simental - Broadband.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58200" y="62484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736"/>
    </mc:Choice>
    <mc:Fallback>
      <p:transition spd="slow" advTm="15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a:t>
            </a:r>
            <a:endParaRPr lang="en-US" dirty="0"/>
          </a:p>
        </p:txBody>
      </p:sp>
      <p:sp>
        <p:nvSpPr>
          <p:cNvPr id="3" name="Content Placeholder 2"/>
          <p:cNvSpPr>
            <a:spLocks noGrp="1"/>
          </p:cNvSpPr>
          <p:nvPr>
            <p:ph idx="1"/>
          </p:nvPr>
        </p:nvSpPr>
        <p:spPr>
          <a:xfrm>
            <a:off x="457200" y="1828800"/>
            <a:ext cx="8229600" cy="3657600"/>
          </a:xfrm>
        </p:spPr>
        <p:txBody>
          <a:bodyPr>
            <a:normAutofit/>
          </a:bodyPr>
          <a:lstStyle/>
          <a:p>
            <a:pPr algn="ctr">
              <a:buNone/>
            </a:pPr>
            <a:r>
              <a:rPr lang="en-US" sz="4000" cap="all" dirty="0" smtClean="0"/>
              <a:t>mission </a:t>
            </a:r>
            <a:endParaRPr lang="en-US" cap="all" dirty="0" smtClean="0"/>
          </a:p>
          <a:p>
            <a:pPr algn="ctr">
              <a:buNone/>
            </a:pPr>
            <a:r>
              <a:rPr lang="en-US" sz="4400" i="1" dirty="0" smtClean="0"/>
              <a:t>To advance broadband service, infrastructure and adoption within the region</a:t>
            </a:r>
            <a:r>
              <a:rPr lang="en-US" sz="4400" dirty="0" smtClean="0"/>
              <a:t>.</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20362"/>
    </mc:Choice>
    <mc:Fallback>
      <p:transition spd="slow" advTm="203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Local Regional Technology Planning Teams</a:t>
            </a:r>
            <a:endParaRPr lang="en-US" dirty="0"/>
          </a:p>
        </p:txBody>
      </p:sp>
      <p:sp>
        <p:nvSpPr>
          <p:cNvPr id="3" name="Content Placeholder 2"/>
          <p:cNvSpPr>
            <a:spLocks noGrp="1"/>
          </p:cNvSpPr>
          <p:nvPr>
            <p:ph idx="1"/>
          </p:nvPr>
        </p:nvSpPr>
        <p:spPr>
          <a:xfrm>
            <a:off x="533400" y="1295400"/>
            <a:ext cx="8229600" cy="4449763"/>
          </a:xfrm>
        </p:spPr>
        <p:txBody>
          <a:bodyPr>
            <a:normAutofit fontScale="92500" lnSpcReduction="10000"/>
          </a:bodyPr>
          <a:lstStyle/>
          <a:p>
            <a:pPr>
              <a:buNone/>
            </a:pPr>
            <a:endParaRPr lang="en-US" b="1" dirty="0" smtClean="0">
              <a:latin typeface="Arial" pitchFamily="34" charset="0"/>
              <a:cs typeface="Arial" pitchFamily="34" charset="0"/>
            </a:endParaRPr>
          </a:p>
          <a:p>
            <a:r>
              <a:rPr lang="en-US" dirty="0">
                <a:latin typeface="Arial" pitchFamily="34" charset="0"/>
                <a:cs typeface="Arial" pitchFamily="34" charset="0"/>
              </a:rPr>
              <a:t>P</a:t>
            </a:r>
            <a:r>
              <a:rPr lang="en-US" dirty="0" smtClean="0">
                <a:latin typeface="Arial" pitchFamily="34" charset="0"/>
                <a:cs typeface="Arial" pitchFamily="34" charset="0"/>
              </a:rPr>
              <a:t>lanning teams in areas identified as underused and underserved </a:t>
            </a:r>
          </a:p>
          <a:p>
            <a:pPr>
              <a:buNone/>
            </a:pPr>
            <a:endParaRPr lang="en-US" dirty="0" smtClean="0">
              <a:latin typeface="Arial" pitchFamily="34" charset="0"/>
              <a:cs typeface="Arial" pitchFamily="34" charset="0"/>
            </a:endParaRPr>
          </a:p>
          <a:p>
            <a:r>
              <a:rPr lang="en-US" dirty="0">
                <a:latin typeface="Arial" pitchFamily="34" charset="0"/>
                <a:cs typeface="Arial" pitchFamily="34" charset="0"/>
              </a:rPr>
              <a:t>A</a:t>
            </a:r>
            <a:r>
              <a:rPr lang="en-US" dirty="0" smtClean="0">
                <a:latin typeface="Arial" pitchFamily="34" charset="0"/>
                <a:cs typeface="Arial" pitchFamily="34" charset="0"/>
              </a:rPr>
              <a:t>dditional focus groups with the business community, chambers of commerce, economic developers, local and county stakeholders in government and the community</a:t>
            </a:r>
          </a:p>
          <a:p>
            <a:endParaRPr lang="en-US" dirty="0"/>
          </a:p>
        </p:txBody>
      </p:sp>
      <p:sp>
        <p:nvSpPr>
          <p:cNvPr id="4" name="Footer Placeholder 3"/>
          <p:cNvSpPr>
            <a:spLocks noGrp="1"/>
          </p:cNvSpPr>
          <p:nvPr>
            <p:ph type="ftr" sz="quarter" idx="3"/>
          </p:nvPr>
        </p:nvSpPr>
        <p:spPr>
          <a:xfrm>
            <a:off x="3124200" y="6492875"/>
            <a:ext cx="2895600" cy="365125"/>
          </a:xfrm>
        </p:spPr>
        <p:txBody>
          <a:bodyPr/>
          <a:lstStyle/>
          <a:p>
            <a:r>
              <a:rPr lang="en-US" dirty="0" smtClean="0"/>
              <a:t>West Virginia Broadband Mapping Program</a:t>
            </a:r>
          </a:p>
          <a:p>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1801"/>
    </mc:Choice>
    <mc:Fallback>
      <p:transition spd="slow" advTm="418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a:t>
            </a:r>
            <a:endParaRPr lang="en-US" dirty="0"/>
          </a:p>
        </p:txBody>
      </p:sp>
      <p:sp>
        <p:nvSpPr>
          <p:cNvPr id="3" name="Content Placeholder 2"/>
          <p:cNvSpPr>
            <a:spLocks noGrp="1"/>
          </p:cNvSpPr>
          <p:nvPr>
            <p:ph idx="1"/>
          </p:nvPr>
        </p:nvSpPr>
        <p:spPr>
          <a:xfrm>
            <a:off x="609600" y="2133600"/>
            <a:ext cx="8229600" cy="2743200"/>
          </a:xfrm>
        </p:spPr>
        <p:txBody>
          <a:bodyPr/>
          <a:lstStyle/>
          <a:p>
            <a:r>
              <a:rPr lang="en-US" dirty="0" smtClean="0"/>
              <a:t>Team Membership: planning team represents local stakeholders in the development of broadband for the region. </a:t>
            </a:r>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51460"/>
    </mc:Choice>
    <mc:Fallback>
      <p:transition spd="slow" advTm="5146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Broadband Planning Team Tasks</a:t>
            </a:r>
            <a:endParaRPr lang="en-US" dirty="0"/>
          </a:p>
        </p:txBody>
      </p:sp>
      <p:sp>
        <p:nvSpPr>
          <p:cNvPr id="3" name="Content Placeholder 2"/>
          <p:cNvSpPr>
            <a:spLocks noGrp="1"/>
          </p:cNvSpPr>
          <p:nvPr>
            <p:ph idx="1"/>
          </p:nvPr>
        </p:nvSpPr>
        <p:spPr>
          <a:xfrm>
            <a:off x="457200" y="2332037"/>
            <a:ext cx="8229600" cy="4525963"/>
          </a:xfrm>
        </p:spPr>
        <p:txBody>
          <a:bodyPr/>
          <a:lstStyle/>
          <a:p>
            <a:pPr lvl="0"/>
            <a:r>
              <a:rPr lang="en-US" dirty="0" smtClean="0"/>
              <a:t> Conduct a Broadband Needs Assessment and, </a:t>
            </a:r>
          </a:p>
          <a:p>
            <a:endParaRPr lang="en-US" dirty="0" smtClean="0"/>
          </a:p>
          <a:p>
            <a:pPr lvl="0"/>
            <a:r>
              <a:rPr lang="en-US" dirty="0" smtClean="0"/>
              <a:t> Develop a Broadband Strategic Plan for the region based on the assessment</a:t>
            </a:r>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211651"/>
    </mc:Choice>
    <mc:Fallback>
      <p:transition spd="slow" advTm="2116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Examples</a:t>
            </a:r>
            <a:endParaRPr lang="en-US" dirty="0"/>
          </a:p>
        </p:txBody>
      </p:sp>
      <p:sp>
        <p:nvSpPr>
          <p:cNvPr id="3" name="Content Placeholder 2"/>
          <p:cNvSpPr>
            <a:spLocks noGrp="1"/>
          </p:cNvSpPr>
          <p:nvPr>
            <p:ph idx="1"/>
          </p:nvPr>
        </p:nvSpPr>
        <p:spPr>
          <a:xfrm>
            <a:off x="457200" y="1219200"/>
            <a:ext cx="8229600" cy="4525963"/>
          </a:xfrm>
        </p:spPr>
        <p:txBody>
          <a:bodyPr>
            <a:normAutofit fontScale="62500" lnSpcReduction="20000"/>
          </a:bodyPr>
          <a:lstStyle/>
          <a:p>
            <a:pPr>
              <a:buNone/>
            </a:pPr>
            <a:r>
              <a:rPr lang="en-US" dirty="0" smtClean="0"/>
              <a:t> </a:t>
            </a:r>
          </a:p>
          <a:p>
            <a:pPr>
              <a:buNone/>
            </a:pPr>
            <a:r>
              <a:rPr lang="en-US" dirty="0" smtClean="0"/>
              <a:t>• </a:t>
            </a:r>
            <a:r>
              <a:rPr lang="en-US" u="sng" dirty="0" smtClean="0"/>
              <a:t>Planning related to business, industry and economic development</a:t>
            </a:r>
            <a:r>
              <a:rPr lang="en-US" dirty="0" smtClean="0"/>
              <a:t> has advanced infrastructure within rural, urban and suburban areas and enabled entrepreneurial businesses to flourish in areas previously incapable of supporting business opportunities.</a:t>
            </a:r>
          </a:p>
          <a:p>
            <a:pPr>
              <a:buNone/>
            </a:pPr>
            <a:r>
              <a:rPr lang="en-US" dirty="0" smtClean="0"/>
              <a:t>• </a:t>
            </a:r>
            <a:r>
              <a:rPr lang="en-US" u="sng" dirty="0" smtClean="0"/>
              <a:t>Planning related to healthcare</a:t>
            </a:r>
            <a:r>
              <a:rPr lang="en-US" dirty="0" smtClean="0"/>
              <a:t> has resulted in advanced infrastructure to help provide critical telemedicine applications to residents of rural communities, enabling more uniform and dynamic healthcare services statewide.</a:t>
            </a:r>
          </a:p>
          <a:p>
            <a:pPr>
              <a:buNone/>
            </a:pPr>
            <a:r>
              <a:rPr lang="en-US" dirty="0" smtClean="0"/>
              <a:t>• </a:t>
            </a:r>
            <a:r>
              <a:rPr lang="en-US" u="sng" dirty="0" smtClean="0"/>
              <a:t>Planning related to education</a:t>
            </a:r>
            <a:r>
              <a:rPr lang="en-US" dirty="0" smtClean="0"/>
              <a:t> has brought high-speed communications to schools, through various distance learning applications, and has provided previously unavailable courses and curricula to students at these institutions.</a:t>
            </a:r>
          </a:p>
          <a:p>
            <a:pPr>
              <a:buNone/>
            </a:pPr>
            <a:r>
              <a:rPr lang="en-US" dirty="0" smtClean="0"/>
              <a:t> </a:t>
            </a:r>
          </a:p>
          <a:p>
            <a:pPr>
              <a:buNone/>
            </a:pPr>
            <a:r>
              <a:rPr lang="en-US" dirty="0" smtClean="0"/>
              <a:t>These are just three of many examples that touch on each sector represented within the 11 Planning and Development Regions.</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9304"/>
    </mc:Choice>
    <mc:Fallback>
      <p:transition spd="slow" advTm="49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 Tool Kit</a:t>
            </a:r>
            <a:endParaRPr lang="en-US" dirty="0"/>
          </a:p>
        </p:txBody>
      </p:sp>
      <p:sp>
        <p:nvSpPr>
          <p:cNvPr id="3" name="Content Placeholder 2"/>
          <p:cNvSpPr>
            <a:spLocks noGrp="1"/>
          </p:cNvSpPr>
          <p:nvPr>
            <p:ph idx="1"/>
          </p:nvPr>
        </p:nvSpPr>
        <p:spPr>
          <a:xfrm>
            <a:off x="609600" y="1752600"/>
            <a:ext cx="8229600" cy="4267200"/>
          </a:xfrm>
        </p:spPr>
        <p:txBody>
          <a:bodyPr>
            <a:noAutofit/>
          </a:bodyPr>
          <a:lstStyle/>
          <a:p>
            <a:pPr lvl="0">
              <a:spcBef>
                <a:spcPts val="600"/>
              </a:spcBef>
              <a:spcAft>
                <a:spcPts val="600"/>
              </a:spcAft>
            </a:pPr>
            <a:r>
              <a:rPr lang="en-US" sz="2000" b="1" dirty="0" smtClean="0">
                <a:latin typeface="Arial" pitchFamily="34" charset="0"/>
                <a:cs typeface="Arial" pitchFamily="34" charset="0"/>
              </a:rPr>
              <a:t>A Tutorial on “Broadband 101”</a:t>
            </a:r>
            <a:r>
              <a:rPr lang="en-US" sz="2000" dirty="0" smtClean="0">
                <a:latin typeface="Arial" pitchFamily="34" charset="0"/>
                <a:cs typeface="Arial" pitchFamily="34" charset="0"/>
              </a:rPr>
              <a:t> </a:t>
            </a:r>
          </a:p>
          <a:p>
            <a:pPr lvl="0">
              <a:spcBef>
                <a:spcPts val="600"/>
              </a:spcBef>
              <a:spcAft>
                <a:spcPts val="600"/>
              </a:spcAft>
            </a:pPr>
            <a:r>
              <a:rPr lang="en-US" sz="2000" b="1" dirty="0" smtClean="0">
                <a:latin typeface="Arial" pitchFamily="34" charset="0"/>
                <a:cs typeface="Arial" pitchFamily="34" charset="0"/>
              </a:rPr>
              <a:t>Why Speed Matters in West Virginia</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Role of the WV Speed Test Site</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Broadband Planning Purpose</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Broadband Planning Processes</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Sample Press Releases </a:t>
            </a:r>
            <a:r>
              <a:rPr lang="en-US" sz="2000" dirty="0" smtClean="0">
                <a:latin typeface="Arial" pitchFamily="34" charset="0"/>
                <a:cs typeface="Arial" pitchFamily="34" charset="0"/>
              </a:rPr>
              <a:t> </a:t>
            </a:r>
          </a:p>
          <a:p>
            <a:pPr lvl="0">
              <a:spcBef>
                <a:spcPts val="600"/>
              </a:spcBef>
              <a:spcAft>
                <a:spcPts val="600"/>
              </a:spcAft>
            </a:pPr>
            <a:r>
              <a:rPr lang="en-US" sz="2000" b="1" dirty="0" smtClean="0">
                <a:latin typeface="Arial" pitchFamily="34" charset="0"/>
                <a:cs typeface="Arial" pitchFamily="34" charset="0"/>
              </a:rPr>
              <a:t>Surveys</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Other Resource Documents</a:t>
            </a:r>
            <a:endParaRPr lang="en-US" sz="2000" dirty="0">
              <a:latin typeface="Arial" pitchFamily="34" charset="0"/>
              <a:cs typeface="Arial" pitchFamily="34" charset="0"/>
            </a:endParaRP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85335"/>
    </mc:Choice>
    <mc:Fallback>
      <p:transition spd="slow" advTm="8533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lvl="0"/>
            <a:r>
              <a:rPr lang="en-US" dirty="0" smtClean="0"/>
              <a:t>The Regional Broadband Planning Teams </a:t>
            </a:r>
            <a:r>
              <a:rPr lang="en-US" sz="3600" dirty="0" smtClean="0">
                <a:latin typeface="Arial" pitchFamily="34" charset="0"/>
                <a:cs typeface="Arial" pitchFamily="34" charset="0"/>
              </a:rPr>
              <a:t>“How-To” Discussions on: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t/>
            </a:r>
            <a:br>
              <a:rPr lang="en-US" dirty="0" smtClean="0"/>
            </a:br>
            <a:endParaRPr lang="en-US" dirty="0"/>
          </a:p>
        </p:txBody>
      </p:sp>
      <p:sp>
        <p:nvSpPr>
          <p:cNvPr id="3" name="Content Placeholder 2"/>
          <p:cNvSpPr>
            <a:spLocks noGrp="1"/>
          </p:cNvSpPr>
          <p:nvPr>
            <p:ph idx="1"/>
          </p:nvPr>
        </p:nvSpPr>
        <p:spPr>
          <a:xfrm>
            <a:off x="609600" y="2133600"/>
            <a:ext cx="8229600" cy="2743200"/>
          </a:xfrm>
        </p:spPr>
        <p:txBody>
          <a:bodyPr>
            <a:normAutofit fontScale="85000" lnSpcReduction="10000"/>
          </a:bodyPr>
          <a:lstStyle/>
          <a:p>
            <a:pPr lvl="0">
              <a:spcBef>
                <a:spcPts val="600"/>
              </a:spcBef>
              <a:spcAft>
                <a:spcPts val="600"/>
              </a:spcAft>
            </a:pPr>
            <a:r>
              <a:rPr lang="en-US" dirty="0" smtClean="0"/>
              <a:t>Strengths, Weaknesses, Opportunities and Challenges (SWOC) Analysis</a:t>
            </a:r>
          </a:p>
          <a:p>
            <a:pPr lvl="0">
              <a:spcBef>
                <a:spcPts val="600"/>
              </a:spcBef>
              <a:spcAft>
                <a:spcPts val="600"/>
              </a:spcAft>
            </a:pPr>
            <a:r>
              <a:rPr lang="en-US" dirty="0" smtClean="0"/>
              <a:t>Focused Discussion Guide for use with ‘sector groups’</a:t>
            </a:r>
          </a:p>
          <a:p>
            <a:pPr lvl="0">
              <a:spcBef>
                <a:spcPts val="600"/>
              </a:spcBef>
              <a:spcAft>
                <a:spcPts val="600"/>
              </a:spcAft>
            </a:pPr>
            <a:r>
              <a:rPr lang="en-US" dirty="0" smtClean="0"/>
              <a:t>Focused Discussion Sample Script and Questions</a:t>
            </a:r>
          </a:p>
          <a:p>
            <a:pPr lvl="0">
              <a:spcBef>
                <a:spcPts val="600"/>
              </a:spcBef>
              <a:spcAft>
                <a:spcPts val="600"/>
              </a:spcAft>
            </a:pPr>
            <a:r>
              <a:rPr lang="en-US" dirty="0" smtClean="0"/>
              <a:t>Residential and Business Survey distribution practices</a:t>
            </a: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25654"/>
    </mc:Choice>
    <mc:Fallback>
      <p:transition spd="slow" advTm="2565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en-US" sz="8000" b="1" dirty="0">
                <a:latin typeface="Trebuchet MS" pitchFamily="34" charset="0"/>
              </a:rPr>
              <a:t>Questions?</a:t>
            </a:r>
            <a:endParaRPr lang="en-US" sz="8000" dirty="0">
              <a:latin typeface="Trebuchet MS" pitchFamily="34" charset="0"/>
            </a:endParaRPr>
          </a:p>
        </p:txBody>
      </p:sp>
      <p:sp>
        <p:nvSpPr>
          <p:cNvPr id="4" name="Footer Placeholder 3"/>
          <p:cNvSpPr>
            <a:spLocks noGrp="1"/>
          </p:cNvSpPr>
          <p:nvPr>
            <p:ph type="ftr" sz="quarter" idx="3"/>
          </p:nvPr>
        </p:nvSpPr>
        <p:spPr>
          <a:xfrm>
            <a:off x="2362200" y="6172200"/>
            <a:ext cx="4419600" cy="685800"/>
          </a:xfrm>
        </p:spPr>
        <p:txBody>
          <a:bodyPr/>
          <a:lstStyle/>
          <a:p>
            <a:r>
              <a:rPr lang="en-US" smtClean="0"/>
              <a:t>West Virginia Broadband Mapping Program </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r>
              <a:rPr lang="en-US" smtClean="0"/>
              <a:t>4/6/2011</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185"/>
    </mc:Choice>
    <mc:Fallback>
      <p:transition spd="slow" advTm="418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Funding</a:t>
            </a:r>
            <a:r>
              <a:rPr lang="en-US" dirty="0" smtClean="0">
                <a:solidFill>
                  <a:srgbClr val="7B9899"/>
                </a:solidFill>
              </a:rPr>
              <a:t> </a:t>
            </a:r>
          </a:p>
        </p:txBody>
      </p:sp>
      <p:sp>
        <p:nvSpPr>
          <p:cNvPr id="3" name="Content Placeholder 2"/>
          <p:cNvSpPr>
            <a:spLocks noGrp="1"/>
          </p:cNvSpPr>
          <p:nvPr>
            <p:ph sz="quarter" idx="1"/>
          </p:nvPr>
        </p:nvSpPr>
        <p:spPr>
          <a:xfrm>
            <a:off x="381000" y="2209800"/>
            <a:ext cx="8504238" cy="3508375"/>
          </a:xfrm>
        </p:spPr>
        <p:txBody>
          <a:bodyPr/>
          <a:lstStyle/>
          <a:p>
            <a:r>
              <a:rPr lang="en-US" dirty="0" smtClean="0"/>
              <a:t>Project is funded by a grant pursuant to the National Telecommunications and Information Administration State Broadband Data and Development Grant Program.</a:t>
            </a:r>
          </a:p>
          <a:p>
            <a:pPr>
              <a:buFont typeface="Wingdings 2" pitchFamily="18" charset="2"/>
              <a:buNone/>
            </a:pPr>
            <a:endParaRPr lang="en-US" dirty="0" smtClean="0"/>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11613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Agencies Involved</a:t>
            </a:r>
          </a:p>
        </p:txBody>
      </p:sp>
      <p:sp>
        <p:nvSpPr>
          <p:cNvPr id="3" name="Content Placeholder 2"/>
          <p:cNvSpPr>
            <a:spLocks noGrp="1"/>
          </p:cNvSpPr>
          <p:nvPr>
            <p:ph sz="quarter" idx="1"/>
          </p:nvPr>
        </p:nvSpPr>
        <p:spPr>
          <a:xfrm>
            <a:off x="457200" y="1524000"/>
            <a:ext cx="8504238" cy="4572000"/>
          </a:xfrm>
        </p:spPr>
        <p:txBody>
          <a:bodyPr>
            <a:normAutofit/>
          </a:bodyPr>
          <a:lstStyle/>
          <a:p>
            <a:r>
              <a:rPr lang="en-US" sz="2800" dirty="0" smtClean="0"/>
              <a:t>Office of GIS Coordination applied for grant funding and provides oversight of the program. </a:t>
            </a:r>
          </a:p>
          <a:p>
            <a:r>
              <a:rPr lang="en-US" sz="2800" dirty="0" smtClean="0"/>
              <a:t>Geological and Economic Survey performs data collection and normalization. </a:t>
            </a:r>
          </a:p>
          <a:p>
            <a:r>
              <a:rPr lang="en-US" sz="2800" dirty="0" smtClean="0"/>
              <a:t>WV Division of Homeland Security and Emergency Management collects and updates  information on Community Anchor Institutions. </a:t>
            </a:r>
          </a:p>
          <a:p>
            <a:r>
              <a:rPr lang="en-US" sz="2800" dirty="0" smtClean="0"/>
              <a:t>Third party contractor performs data verification and analysis. </a:t>
            </a:r>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720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Purpose</a:t>
            </a:r>
          </a:p>
        </p:txBody>
      </p:sp>
      <p:sp>
        <p:nvSpPr>
          <p:cNvPr id="3" name="Content Placeholder 2"/>
          <p:cNvSpPr>
            <a:spLocks noGrp="1"/>
          </p:cNvSpPr>
          <p:nvPr>
            <p:ph sz="quarter" idx="1"/>
          </p:nvPr>
        </p:nvSpPr>
        <p:spPr>
          <a:xfrm>
            <a:off x="301625" y="1527175"/>
            <a:ext cx="8504238" cy="4572000"/>
          </a:xfrm>
        </p:spPr>
        <p:txBody>
          <a:bodyPr/>
          <a:lstStyle/>
          <a:p>
            <a:r>
              <a:rPr lang="en-US" dirty="0" smtClean="0"/>
              <a:t>Develop a statewide broadband map to provide a comprehensive picture of the current infrastructure and deployment.</a:t>
            </a:r>
          </a:p>
          <a:p>
            <a:r>
              <a:rPr lang="en-US" dirty="0" smtClean="0"/>
              <a:t>Analyze data in order to identify un-served and under-served areas.</a:t>
            </a:r>
          </a:p>
          <a:p>
            <a:r>
              <a:rPr lang="en-US" dirty="0" smtClean="0"/>
              <a:t>Submit regular updates to NTIA that will be included in the National Broadband Map. </a:t>
            </a:r>
          </a:p>
          <a:p>
            <a:endParaRPr lang="en-US" dirty="0" smtClean="0"/>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475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 Collection, Integration, and Validation</a:t>
            </a:r>
            <a:endParaRPr lang="en-US" dirty="0"/>
          </a:p>
        </p:txBody>
      </p:sp>
      <p:sp>
        <p:nvSpPr>
          <p:cNvPr id="3" name="Content Placeholder 2"/>
          <p:cNvSpPr>
            <a:spLocks noGrp="1"/>
          </p:cNvSpPr>
          <p:nvPr>
            <p:ph idx="1"/>
          </p:nvPr>
        </p:nvSpPr>
        <p:spPr>
          <a:xfrm>
            <a:off x="533400" y="1676400"/>
            <a:ext cx="8229600" cy="4525963"/>
          </a:xfrm>
        </p:spPr>
        <p:txBody>
          <a:bodyPr/>
          <a:lstStyle/>
          <a:p>
            <a:r>
              <a:rPr lang="en-US" dirty="0" smtClean="0"/>
              <a:t>This project was originally funded for broadband planning activities and two years of data collection and mapping. </a:t>
            </a:r>
          </a:p>
          <a:p>
            <a:r>
              <a:rPr lang="en-US" dirty="0" smtClean="0"/>
              <a:t>In September of 2010, this project was amended to extend data collection activities for an additional three years and to identify and implement best practices.</a:t>
            </a:r>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transition advTm="2972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r>
              <a:rPr lang="en-US" sz="4000" b="1" dirty="0" smtClean="0">
                <a:cs typeface="Arial" pitchFamily="34" charset="0"/>
              </a:rPr>
              <a:t>Broadband Technical Assistance Project </a:t>
            </a:r>
            <a:endParaRPr lang="en-US" sz="4000" dirty="0"/>
          </a:p>
        </p:txBody>
      </p:sp>
      <p:sp>
        <p:nvSpPr>
          <p:cNvPr id="3" name="Content Placeholder 2"/>
          <p:cNvSpPr>
            <a:spLocks noGrp="1"/>
          </p:cNvSpPr>
          <p:nvPr>
            <p:ph idx="1"/>
          </p:nvPr>
        </p:nvSpPr>
        <p:spPr>
          <a:xfrm>
            <a:off x="609600" y="1676400"/>
            <a:ext cx="8001000" cy="4038600"/>
          </a:xfrm>
        </p:spPr>
        <p:txBody>
          <a:bodyPr>
            <a:normAutofit lnSpcReduction="10000"/>
          </a:bodyPr>
          <a:lstStyle/>
          <a:p>
            <a:pPr algn="ctr">
              <a:lnSpc>
                <a:spcPct val="120000"/>
              </a:lnSpc>
              <a:spcBef>
                <a:spcPts val="1200"/>
              </a:spcBef>
              <a:spcAft>
                <a:spcPts val="1200"/>
              </a:spcAft>
              <a:buNone/>
            </a:pPr>
            <a:r>
              <a:rPr lang="en-US" dirty="0" smtClean="0"/>
              <a:t>MISSION</a:t>
            </a:r>
          </a:p>
          <a:p>
            <a:pPr>
              <a:lnSpc>
                <a:spcPct val="120000"/>
              </a:lnSpc>
              <a:spcBef>
                <a:spcPts val="1200"/>
              </a:spcBef>
              <a:spcAft>
                <a:spcPts val="1200"/>
              </a:spcAft>
            </a:pPr>
            <a:r>
              <a:rPr lang="en-US" dirty="0" smtClean="0"/>
              <a:t>Leverage the State’s core competencies and its ability to convene, support, coordinate and enhance programs that provide digital literacy training and access to broadband and related equipment. </a:t>
            </a:r>
          </a:p>
          <a:p>
            <a:endParaRPr lang="en-US" dirty="0"/>
          </a:p>
        </p:txBody>
      </p:sp>
      <p:sp>
        <p:nvSpPr>
          <p:cNvPr id="4" name="Footer Placeholder 3"/>
          <p:cNvSpPr>
            <a:spLocks noGrp="1"/>
          </p:cNvSpPr>
          <p:nvPr>
            <p:ph type="ftr" sz="quarter" idx="3"/>
          </p:nvPr>
        </p:nvSpPr>
        <p:spPr>
          <a:xfrm>
            <a:off x="2362200" y="6172200"/>
            <a:ext cx="4419600" cy="685800"/>
          </a:xfrm>
        </p:spPr>
        <p:txBody>
          <a:bodyPr/>
          <a:lstStyle/>
          <a:p>
            <a:r>
              <a:rPr lang="en-US" smtClean="0"/>
              <a:t>West Virginia Broadband Mapping Program </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r>
              <a:rPr lang="en-US" smtClean="0"/>
              <a:t>4/6/2011</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34608"/>
    </mc:Choice>
    <mc:Fallback>
      <p:transition spd="slow" advTm="346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cs typeface="Arial" pitchFamily="34" charset="0"/>
              </a:rPr>
              <a:t>Broadband Technical Assistance Project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 state plans to support broadband and IT growth and adoption. </a:t>
            </a:r>
          </a:p>
          <a:p>
            <a:r>
              <a:rPr lang="en-US" dirty="0" smtClean="0"/>
              <a:t>Assess programs that currently exist within a state that already support broadband growth and adoption. </a:t>
            </a:r>
          </a:p>
          <a:p>
            <a:r>
              <a:rPr lang="en-US" dirty="0" smtClean="0"/>
              <a:t>Convene statewide or regional events intended to disseminate technical information about broadband availability data collection and the results of research conducted, and to further improve understanding of and opportunities to enhance broadband within a state. </a:t>
            </a:r>
          </a:p>
          <a:p>
            <a:r>
              <a:rPr lang="en-US" dirty="0" smtClean="0"/>
              <a:t>Lead inter-agency coordinating activities at the state level, supporting intra-governmental activities across the state. </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58557"/>
    </mc:Choice>
    <mc:Fallback>
      <p:transition spd="slow" advTm="585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20000"/>
              </a:lnSpc>
              <a:spcBef>
                <a:spcPts val="1200"/>
              </a:spcBef>
              <a:spcAft>
                <a:spcPts val="1200"/>
              </a:spcAft>
            </a:pPr>
            <a:r>
              <a:rPr lang="en-US" dirty="0" smtClean="0">
                <a:cs typeface="Arial" pitchFamily="34" charset="0"/>
              </a:rPr>
              <a:t>e-Government</a:t>
            </a:r>
          </a:p>
          <a:p>
            <a:pPr>
              <a:lnSpc>
                <a:spcPct val="120000"/>
              </a:lnSpc>
              <a:spcBef>
                <a:spcPts val="1200"/>
              </a:spcBef>
              <a:spcAft>
                <a:spcPts val="1200"/>
              </a:spcAft>
            </a:pPr>
            <a:r>
              <a:rPr lang="en-US" dirty="0" smtClean="0">
                <a:cs typeface="Arial" pitchFamily="34" charset="0"/>
              </a:rPr>
              <a:t>e-Governance </a:t>
            </a:r>
          </a:p>
          <a:p>
            <a:pPr>
              <a:lnSpc>
                <a:spcPct val="120000"/>
              </a:lnSpc>
              <a:spcBef>
                <a:spcPts val="1200"/>
              </a:spcBef>
              <a:spcAft>
                <a:spcPts val="1200"/>
              </a:spcAft>
            </a:pPr>
            <a:r>
              <a:rPr lang="en-US" dirty="0" smtClean="0">
                <a:cs typeface="Arial" pitchFamily="34" charset="0"/>
              </a:rPr>
              <a:t>e-Rate </a:t>
            </a:r>
          </a:p>
          <a:p>
            <a:pPr>
              <a:lnSpc>
                <a:spcPct val="120000"/>
              </a:lnSpc>
              <a:spcBef>
                <a:spcPts val="1200"/>
              </a:spcBef>
              <a:spcAft>
                <a:spcPts val="1200"/>
              </a:spcAft>
            </a:pPr>
            <a:r>
              <a:rPr lang="en-US" dirty="0" smtClean="0">
                <a:cs typeface="Arial" pitchFamily="34" charset="0"/>
              </a:rPr>
              <a:t>Cyber-security </a:t>
            </a:r>
          </a:p>
          <a:p>
            <a:pPr>
              <a:lnSpc>
                <a:spcPct val="120000"/>
              </a:lnSpc>
              <a:spcBef>
                <a:spcPts val="1200"/>
              </a:spcBef>
              <a:spcAft>
                <a:spcPts val="1200"/>
              </a:spcAft>
            </a:pPr>
            <a:r>
              <a:rPr lang="en-US" dirty="0" smtClean="0">
                <a:cs typeface="Arial" pitchFamily="34" charset="0"/>
              </a:rPr>
              <a:t>survey target communities</a:t>
            </a: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
        <p:nvSpPr>
          <p:cNvPr id="5" name="Title 1"/>
          <p:cNvSpPr txBox="1">
            <a:spLocks/>
          </p:cNvSpPr>
          <p:nvPr/>
        </p:nvSpPr>
        <p:spPr>
          <a:xfrm>
            <a:off x="381000" y="457200"/>
            <a:ext cx="8229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Arial" pitchFamily="34" charset="0"/>
              </a:rPr>
              <a:t>Broadband Technical Assistance Project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Arial" pitchFamily="34" charset="0"/>
              </a:rPr>
              <a:t>Broadband Technical Assistance Project </a:t>
            </a:r>
            <a:endParaRPr lang="en-US" dirty="0"/>
          </a:p>
        </p:txBody>
      </p:sp>
      <p:sp>
        <p:nvSpPr>
          <p:cNvPr id="3" name="Content Placeholder 2"/>
          <p:cNvSpPr>
            <a:spLocks noGrp="1"/>
          </p:cNvSpPr>
          <p:nvPr>
            <p:ph idx="1"/>
          </p:nvPr>
        </p:nvSpPr>
        <p:spPr>
          <a:xfrm>
            <a:off x="457200" y="1600201"/>
            <a:ext cx="8229600" cy="4343400"/>
          </a:xfrm>
        </p:spPr>
        <p:txBody>
          <a:bodyPr>
            <a:normAutofit fontScale="85000" lnSpcReduction="10000"/>
          </a:bodyPr>
          <a:lstStyle/>
          <a:p>
            <a:r>
              <a:rPr lang="en-US" dirty="0" smtClean="0"/>
              <a:t>Provide technical expertise</a:t>
            </a:r>
          </a:p>
          <a:p>
            <a:r>
              <a:rPr lang="en-US" dirty="0" smtClean="0"/>
              <a:t>Coordinate and enhance recent and long-standing volunteer and non-profit programs that provide digital literacy and small business broadband training. </a:t>
            </a:r>
          </a:p>
          <a:p>
            <a:r>
              <a:rPr lang="en-US" dirty="0" smtClean="0"/>
              <a:t>Support the creation of regional or local task forces or advisory boards and strategic plans. </a:t>
            </a:r>
          </a:p>
          <a:p>
            <a:r>
              <a:rPr lang="en-US" dirty="0" smtClean="0"/>
              <a:t>Support regional or local coordinating activities, including support through direct sub-grants. </a:t>
            </a:r>
          </a:p>
          <a:p>
            <a:r>
              <a:rPr lang="en-US" dirty="0" smtClean="0"/>
              <a:t>Provide educational information to communities, businesses and other stakeholders. </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5445"/>
    </mc:Choice>
    <mc:Fallback>
      <p:transition spd="slow" advTm="4544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0.9|1.7|1.9|1.8"/>
</p:tagLst>
</file>

<file path=ppt/tags/tag3.xml><?xml version="1.0" encoding="utf-8"?>
<p:tagLst xmlns:a="http://schemas.openxmlformats.org/drawingml/2006/main" xmlns:r="http://schemas.openxmlformats.org/officeDocument/2006/relationships" xmlns:p="http://schemas.openxmlformats.org/presentationml/2006/main">
  <p:tag name="TIMING" val="|0.4|4.7|2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1523</Words>
  <Application>Microsoft Office PowerPoint</Application>
  <PresentationFormat>On-screen Show (4:3)</PresentationFormat>
  <Paragraphs>227</Paragraphs>
  <Slides>17</Slides>
  <Notes>14</Notes>
  <HiddenSlides>1</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Funding </vt:lpstr>
      <vt:lpstr>Agencies Involved</vt:lpstr>
      <vt:lpstr>Purpose</vt:lpstr>
      <vt:lpstr>Data Collection, Integration, and Validation</vt:lpstr>
      <vt:lpstr>Broadband Technical Assistance Project </vt:lpstr>
      <vt:lpstr>Broadband Technical Assistance Project </vt:lpstr>
      <vt:lpstr>PowerPoint Presentation</vt:lpstr>
      <vt:lpstr>Broadband Technical Assistance Project </vt:lpstr>
      <vt:lpstr>The Regional Broadband Planning Teams</vt:lpstr>
      <vt:lpstr>Local Regional Technology Planning Teams</vt:lpstr>
      <vt:lpstr>The Regional Broadband Planning Teams</vt:lpstr>
      <vt:lpstr>Regional Broadband Planning Team Tasks</vt:lpstr>
      <vt:lpstr>Planning Examples</vt:lpstr>
      <vt:lpstr>The Regional Broadband Planning Teams Tool Kit</vt:lpstr>
      <vt:lpstr>The Regional Broadband Planning Teams “How-To” Discussions on:  </vt:lpstr>
      <vt:lpstr>Questions?</vt:lpstr>
    </vt:vector>
  </TitlesOfParts>
  <Company>WVGES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0wner</dc:creator>
  <cp:lastModifiedBy>Patrick Corley</cp:lastModifiedBy>
  <cp:revision>65</cp:revision>
  <dcterms:created xsi:type="dcterms:W3CDTF">2011-04-05T22:34:02Z</dcterms:created>
  <dcterms:modified xsi:type="dcterms:W3CDTF">2011-12-07T15:48:00Z</dcterms:modified>
</cp:coreProperties>
</file>