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1" r:id="rId2"/>
    <p:sldId id="268" r:id="rId3"/>
    <p:sldId id="269" r:id="rId4"/>
    <p:sldId id="270" r:id="rId5"/>
    <p:sldId id="266" r:id="rId6"/>
    <p:sldId id="264" r:id="rId7"/>
    <p:sldId id="279" r:id="rId8"/>
    <p:sldId id="280" r:id="rId9"/>
    <p:sldId id="281" r:id="rId10"/>
    <p:sldId id="272" r:id="rId11"/>
    <p:sldId id="265" r:id="rId12"/>
    <p:sldId id="273" r:id="rId13"/>
    <p:sldId id="277" r:id="rId14"/>
    <p:sldId id="278" r:id="rId15"/>
    <p:sldId id="274" r:id="rId16"/>
    <p:sldId id="275" r:id="rId17"/>
    <p:sldId id="26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4681" autoAdjust="0"/>
  </p:normalViewPr>
  <p:slideViewPr>
    <p:cSldViewPr>
      <p:cViewPr varScale="1">
        <p:scale>
          <a:sx n="64" d="100"/>
          <a:sy n="64" d="100"/>
        </p:scale>
        <p:origin x="-150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47172F-7FBA-4547-99A9-F2878E1E31CF}" type="datetimeFigureOut">
              <a:rPr lang="en-US" smtClean="0"/>
              <a:pPr/>
              <a:t>12/7/2011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2ECEE2-40C6-4706-8E10-B10BC19E02BE}" type="slidenum">
              <a:rPr lang="en-US" smtClean="0"/>
              <a:pPr/>
              <a:t>‹#›</a:t>
            </a:fld>
            <a:endParaRPr lang="en-US"/>
          </a:p>
        </p:txBody>
      </p:sp>
    </p:spTree>
    <p:extLst>
      <p:ext uri="{BB962C8B-B14F-4D97-AF65-F5344CB8AC3E}">
        <p14:creationId xmlns:p14="http://schemas.microsoft.com/office/powerpoint/2010/main" val="518984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409032-BEDC-452D-8129-C37D1E54022C}" type="slidenum">
              <a:rPr lang="en-US"/>
              <a:pPr fontAlgn="base">
                <a:spcBef>
                  <a:spcPct val="0"/>
                </a:spcBef>
                <a:spcAft>
                  <a:spcPct val="0"/>
                </a:spcAft>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5F14C5-DD89-4A42-A32D-B01CA6F71C31}" type="slidenum">
              <a:rPr lang="en-US"/>
              <a:pPr fontAlgn="base">
                <a:spcBef>
                  <a:spcPct val="0"/>
                </a:spcBef>
                <a:spcAft>
                  <a:spcPct val="0"/>
                </a:spcAft>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842E51-8857-4881-9AD1-5653D5F60375}" type="slidenum">
              <a:rPr lang="en-US"/>
              <a:pPr fontAlgn="base">
                <a:spcBef>
                  <a:spcPct val="0"/>
                </a:spcBef>
                <a:spcAft>
                  <a:spcPct val="0"/>
                </a:spcAft>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2ECEE2-40C6-4706-8E10-B10BC19E02B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West Virginia Broadband Mapping Program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West Virginia Broadband Mapping Program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LOGO GIS.png"/>
          <p:cNvPicPr>
            <a:picLocks noChangeAspect="1"/>
          </p:cNvPicPr>
          <p:nvPr userDrawn="1"/>
        </p:nvPicPr>
        <p:blipFill>
          <a:blip r:embed="rId2" cstate="print"/>
          <a:stretch>
            <a:fillRect/>
          </a:stretch>
        </p:blipFill>
        <p:spPr>
          <a:xfrm>
            <a:off x="5867400" y="5757901"/>
            <a:ext cx="1143000" cy="1100099"/>
          </a:xfrm>
          <a:prstGeom prst="rect">
            <a:avLst/>
          </a:prstGeom>
        </p:spPr>
      </p:pic>
      <p:pic>
        <p:nvPicPr>
          <p:cNvPr id="8" name="Picture 7" descr="CaptureAAAA.PNG"/>
          <p:cNvPicPr>
            <a:picLocks noChangeAspect="1"/>
          </p:cNvPicPr>
          <p:nvPr userDrawn="1"/>
        </p:nvPicPr>
        <p:blipFill>
          <a:blip r:embed="rId3" cstate="print"/>
          <a:srcRect l="3867" t="23347" r="67452" b="29959"/>
          <a:stretch>
            <a:fillRect/>
          </a:stretch>
        </p:blipFill>
        <p:spPr>
          <a:xfrm>
            <a:off x="3657600" y="5867400"/>
            <a:ext cx="1828800" cy="609600"/>
          </a:xfrm>
          <a:prstGeom prst="rect">
            <a:avLst/>
          </a:prstGeom>
        </p:spPr>
      </p:pic>
      <p:pic>
        <p:nvPicPr>
          <p:cNvPr id="9" name="Picture 8" descr="recovery_logo_largegg copy.gif"/>
          <p:cNvPicPr>
            <a:picLocks noChangeAspect="1"/>
          </p:cNvPicPr>
          <p:nvPr userDrawn="1"/>
        </p:nvPicPr>
        <p:blipFill>
          <a:blip r:embed="rId4" cstate="print"/>
          <a:stretch>
            <a:fillRect/>
          </a:stretch>
        </p:blipFill>
        <p:spPr>
          <a:xfrm>
            <a:off x="2133600" y="5773040"/>
            <a:ext cx="990600" cy="944372"/>
          </a:xfrm>
          <a:prstGeom prst="rect">
            <a:avLst/>
          </a:prstGeom>
        </p:spPr>
      </p:pic>
      <p:sp>
        <p:nvSpPr>
          <p:cNvPr id="11"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West Virginia Broadband Mapping Program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pic>
        <p:nvPicPr>
          <p:cNvPr id="7" name="Picture 6" descr="LOGO GIS.png"/>
          <p:cNvPicPr>
            <a:picLocks noChangeAspect="1"/>
          </p:cNvPicPr>
          <p:nvPr userDrawn="1"/>
        </p:nvPicPr>
        <p:blipFill>
          <a:blip r:embed="rId2" cstate="print"/>
          <a:stretch>
            <a:fillRect/>
          </a:stretch>
        </p:blipFill>
        <p:spPr>
          <a:xfrm>
            <a:off x="7848600" y="5757901"/>
            <a:ext cx="1143000" cy="1100099"/>
          </a:xfrm>
          <a:prstGeom prst="rect">
            <a:avLst/>
          </a:prstGeom>
        </p:spPr>
      </p:pic>
      <p:pic>
        <p:nvPicPr>
          <p:cNvPr id="8" name="Picture 7" descr="CaptureAAAA.PNG"/>
          <p:cNvPicPr>
            <a:picLocks noChangeAspect="1"/>
          </p:cNvPicPr>
          <p:nvPr userDrawn="1"/>
        </p:nvPicPr>
        <p:blipFill>
          <a:blip r:embed="rId3" cstate="print"/>
          <a:srcRect l="3867" t="23347" r="67452" b="29959"/>
          <a:stretch>
            <a:fillRect/>
          </a:stretch>
        </p:blipFill>
        <p:spPr>
          <a:xfrm>
            <a:off x="304800" y="6019800"/>
            <a:ext cx="1828800" cy="609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West Virginia Broadband Mapping Program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West Virginia Broadband Mapping Program </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West Virginia Broadband Mapping Program </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West Virginia Broadband Mapping Program </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West Virginia Broadband Mapping Program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4/6/2011</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West Virginia Broadband Mapping Program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123ED6C-0FDB-46FF-891A-9AFCF6B97B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MP.PNG"/>
          <p:cNvPicPr>
            <a:picLocks noGrp="1" noChangeAspect="1"/>
          </p:cNvPicPr>
          <p:nvPr>
            <p:ph idx="1"/>
          </p:nvPr>
        </p:nvPicPr>
        <p:blipFill>
          <a:blip r:embed="rId4" cstate="print">
            <a:lum bright="16000" contrast="6000"/>
          </a:blip>
          <a:stretch>
            <a:fillRect/>
          </a:stretch>
        </p:blipFill>
        <p:spPr>
          <a:xfrm>
            <a:off x="457200" y="1600200"/>
            <a:ext cx="8229600" cy="2675694"/>
          </a:xfrm>
          <a:prstGeom prst="rect">
            <a:avLst/>
          </a:prstGeom>
          <a:ln w="76200">
            <a:solidFill>
              <a:schemeClr val="accent1"/>
            </a:solidFill>
          </a:ln>
          <a:effectLst>
            <a:outerShdw blurRad="50800" dist="292100" dir="2700000" algn="tl" rotWithShape="0">
              <a:prstClr val="black">
                <a:alpha val="40000"/>
              </a:prstClr>
            </a:outerShdw>
          </a:effectLst>
        </p:spPr>
      </p:pic>
      <p:sp>
        <p:nvSpPr>
          <p:cNvPr id="6" name="Title 1"/>
          <p:cNvSpPr txBox="1">
            <a:spLocks/>
          </p:cNvSpPr>
          <p:nvPr/>
        </p:nvSpPr>
        <p:spPr>
          <a:xfrm>
            <a:off x="228600" y="2209800"/>
            <a:ext cx="8229600" cy="11430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50000"/>
              </a:lnSpc>
              <a:spcBef>
                <a:spcPct val="0"/>
              </a:spcBef>
              <a:spcAft>
                <a:spcPts val="0"/>
              </a:spcAft>
              <a:buClrTx/>
              <a:buSzTx/>
              <a:buFontTx/>
              <a:buNone/>
              <a:tabLst/>
              <a:defRPr/>
            </a:pPr>
            <a:r>
              <a:rPr kumimoji="0" lang="en-US" sz="5400" b="1" i="0" u="none" strike="noStrike" kern="1200" cap="small" spc="0" normalizeH="0" baseline="0" noProof="0" dirty="0" smtClean="0">
                <a:ln>
                  <a:noFill/>
                </a:ln>
                <a:solidFill>
                  <a:schemeClr val="tx1"/>
                </a:solidFill>
                <a:effectLst/>
                <a:uLnTx/>
                <a:uFillTx/>
                <a:latin typeface="Trebuchet MS" pitchFamily="34" charset="0"/>
                <a:ea typeface="+mj-ea"/>
                <a:cs typeface="+mj-cs"/>
              </a:rPr>
              <a:t>W</a:t>
            </a:r>
            <a:r>
              <a:rPr kumimoji="0" lang="en-US" sz="4800" b="1" i="0" u="none" strike="noStrike" kern="1200" cap="small" spc="0" normalizeH="0" baseline="0" noProof="0" dirty="0" smtClean="0">
                <a:ln>
                  <a:noFill/>
                </a:ln>
                <a:solidFill>
                  <a:schemeClr val="tx1"/>
                </a:solidFill>
                <a:effectLst/>
                <a:uLnTx/>
                <a:uFillTx/>
                <a:latin typeface="Trebuchet MS" pitchFamily="34" charset="0"/>
                <a:ea typeface="+mj-ea"/>
                <a:cs typeface="+mj-cs"/>
              </a:rPr>
              <a:t>est </a:t>
            </a:r>
            <a:r>
              <a:rPr kumimoji="0" lang="en-US" sz="5400" b="1" i="0" u="none" strike="noStrike" kern="1200" cap="small" spc="0" normalizeH="0" baseline="0" noProof="0" dirty="0" smtClean="0">
                <a:ln>
                  <a:noFill/>
                </a:ln>
                <a:solidFill>
                  <a:schemeClr val="tx1"/>
                </a:solidFill>
                <a:effectLst/>
                <a:uLnTx/>
                <a:uFillTx/>
                <a:latin typeface="Trebuchet MS" pitchFamily="34" charset="0"/>
                <a:ea typeface="+mj-ea"/>
                <a:cs typeface="+mj-cs"/>
              </a:rPr>
              <a:t>V</a:t>
            </a:r>
            <a:r>
              <a:rPr kumimoji="0" lang="en-US" sz="4800" b="1" i="0" u="none" strike="noStrike" kern="1200" cap="small" spc="0" normalizeH="0" baseline="0" noProof="0" dirty="0" smtClean="0">
                <a:ln>
                  <a:noFill/>
                </a:ln>
                <a:solidFill>
                  <a:schemeClr val="tx1"/>
                </a:solidFill>
                <a:effectLst/>
                <a:uLnTx/>
                <a:uFillTx/>
                <a:latin typeface="Trebuchet MS" pitchFamily="34" charset="0"/>
                <a:ea typeface="+mj-ea"/>
                <a:cs typeface="+mj-cs"/>
              </a:rPr>
              <a:t>irginia </a:t>
            </a:r>
            <a:br>
              <a:rPr kumimoji="0" lang="en-US" sz="4800" b="1" i="0" u="none" strike="noStrike" kern="1200" cap="small" spc="0" normalizeH="0" baseline="0" noProof="0" dirty="0" smtClean="0">
                <a:ln>
                  <a:noFill/>
                </a:ln>
                <a:solidFill>
                  <a:schemeClr val="tx1"/>
                </a:solidFill>
                <a:effectLst/>
                <a:uLnTx/>
                <a:uFillTx/>
                <a:latin typeface="Trebuchet MS" pitchFamily="34" charset="0"/>
                <a:ea typeface="+mj-ea"/>
                <a:cs typeface="+mj-cs"/>
              </a:rPr>
            </a:br>
            <a:r>
              <a:rPr kumimoji="0" lang="en-US" sz="5400" b="1" i="0" u="none" strike="noStrike" kern="1200" cap="small" spc="0" normalizeH="0" baseline="0" noProof="0" dirty="0" smtClean="0">
                <a:ln>
                  <a:noFill/>
                </a:ln>
                <a:solidFill>
                  <a:schemeClr val="tx1"/>
                </a:solidFill>
                <a:effectLst/>
                <a:uLnTx/>
                <a:uFillTx/>
                <a:latin typeface="Trebuchet MS" pitchFamily="34" charset="0"/>
                <a:ea typeface="+mj-ea"/>
                <a:cs typeface="+mj-cs"/>
              </a:rPr>
              <a:t>B</a:t>
            </a:r>
            <a:r>
              <a:rPr kumimoji="0" lang="en-US" sz="4800" b="1" i="0" u="none" strike="noStrike" kern="1200" cap="small" spc="0" normalizeH="0" baseline="0" noProof="0" dirty="0" smtClean="0">
                <a:ln>
                  <a:noFill/>
                </a:ln>
                <a:solidFill>
                  <a:schemeClr val="tx1"/>
                </a:solidFill>
                <a:effectLst/>
                <a:uLnTx/>
                <a:uFillTx/>
                <a:latin typeface="Trebuchet MS" pitchFamily="34" charset="0"/>
                <a:ea typeface="+mj-ea"/>
                <a:cs typeface="+mj-cs"/>
              </a:rPr>
              <a:t>roadband </a:t>
            </a:r>
            <a:r>
              <a:rPr kumimoji="0" lang="en-US" sz="5400" b="1" i="0" u="none" strike="noStrike" kern="1200" cap="small" spc="0" normalizeH="0" baseline="0" noProof="0" dirty="0" smtClean="0">
                <a:ln>
                  <a:noFill/>
                </a:ln>
                <a:solidFill>
                  <a:schemeClr val="tx1"/>
                </a:solidFill>
                <a:effectLst/>
                <a:uLnTx/>
                <a:uFillTx/>
                <a:latin typeface="Trebuchet MS" pitchFamily="34" charset="0"/>
                <a:ea typeface="+mj-ea"/>
                <a:cs typeface="+mj-cs"/>
              </a:rPr>
              <a:t>M</a:t>
            </a:r>
            <a:r>
              <a:rPr kumimoji="0" lang="en-US" sz="4800" b="1" i="0" u="none" strike="noStrike" kern="1200" cap="small" spc="0" normalizeH="0" baseline="0" noProof="0" dirty="0" smtClean="0">
                <a:ln>
                  <a:noFill/>
                </a:ln>
                <a:solidFill>
                  <a:schemeClr val="tx1"/>
                </a:solidFill>
                <a:effectLst/>
                <a:uLnTx/>
                <a:uFillTx/>
                <a:latin typeface="Trebuchet MS" pitchFamily="34" charset="0"/>
                <a:ea typeface="+mj-ea"/>
                <a:cs typeface="+mj-cs"/>
              </a:rPr>
              <a:t>apping </a:t>
            </a:r>
            <a:r>
              <a:rPr kumimoji="0" lang="en-US" sz="5400" b="1" i="0" u="none" strike="noStrike" kern="1200" cap="small" spc="0" normalizeH="0" baseline="0" noProof="0" dirty="0" smtClean="0">
                <a:ln>
                  <a:noFill/>
                </a:ln>
                <a:solidFill>
                  <a:schemeClr val="tx1"/>
                </a:solidFill>
                <a:effectLst/>
                <a:uLnTx/>
                <a:uFillTx/>
                <a:latin typeface="Trebuchet MS" pitchFamily="34" charset="0"/>
                <a:ea typeface="+mj-ea"/>
                <a:cs typeface="+mj-cs"/>
              </a:rPr>
              <a:t>P</a:t>
            </a:r>
            <a:r>
              <a:rPr kumimoji="0" lang="en-US" sz="4800" b="1" i="0" u="none" strike="noStrike" kern="1200" cap="small" spc="0" normalizeH="0" baseline="0" noProof="0" dirty="0" smtClean="0">
                <a:ln>
                  <a:noFill/>
                </a:ln>
                <a:solidFill>
                  <a:schemeClr val="tx1"/>
                </a:solidFill>
                <a:effectLst/>
                <a:uLnTx/>
                <a:uFillTx/>
                <a:latin typeface="Trebuchet MS" pitchFamily="34" charset="0"/>
                <a:ea typeface="+mj-ea"/>
                <a:cs typeface="+mj-cs"/>
              </a:rPr>
              <a:t>rogram</a:t>
            </a:r>
            <a:endParaRPr kumimoji="0" lang="en-US" sz="4800" b="1" i="0" u="none" strike="noStrike" kern="1200" cap="small" spc="0" normalizeH="0" baseline="0" noProof="0" dirty="0">
              <a:ln>
                <a:noFill/>
              </a:ln>
              <a:solidFill>
                <a:schemeClr val="tx1"/>
              </a:solidFill>
              <a:effectLst/>
              <a:uLnTx/>
              <a:uFillTx/>
              <a:latin typeface="Trebuchet MS" pitchFamily="34" charset="0"/>
              <a:ea typeface="+mj-ea"/>
              <a:cs typeface="+mj-cs"/>
            </a:endParaRPr>
          </a:p>
        </p:txBody>
      </p:sp>
      <p:pic>
        <p:nvPicPr>
          <p:cNvPr id="7" name="Picture 6" descr="293px-WV_State_Seal_svg.png"/>
          <p:cNvPicPr>
            <a:picLocks noChangeAspect="1"/>
          </p:cNvPicPr>
          <p:nvPr/>
        </p:nvPicPr>
        <p:blipFill>
          <a:blip r:embed="rId5" cstate="print"/>
          <a:stretch>
            <a:fillRect/>
          </a:stretch>
        </p:blipFill>
        <p:spPr>
          <a:xfrm>
            <a:off x="609600" y="1676400"/>
            <a:ext cx="1395412" cy="1395412"/>
          </a:xfrm>
          <a:prstGeom prst="rect">
            <a:avLst/>
          </a:prstGeom>
        </p:spPr>
      </p:pic>
      <p:pic>
        <p:nvPicPr>
          <p:cNvPr id="2" name="Simental - Broadband.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58200" y="6248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736"/>
    </mc:Choice>
    <mc:Fallback xmlns="">
      <p:transition spd="slow" advTm="15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0"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Regional Broadband Planning Teams</a:t>
            </a:r>
            <a:endParaRPr lang="en-US" dirty="0"/>
          </a:p>
        </p:txBody>
      </p:sp>
      <p:sp>
        <p:nvSpPr>
          <p:cNvPr id="3" name="Content Placeholder 2"/>
          <p:cNvSpPr>
            <a:spLocks noGrp="1"/>
          </p:cNvSpPr>
          <p:nvPr>
            <p:ph idx="1"/>
          </p:nvPr>
        </p:nvSpPr>
        <p:spPr>
          <a:xfrm>
            <a:off x="457200" y="1828800"/>
            <a:ext cx="8229600" cy="3657600"/>
          </a:xfrm>
        </p:spPr>
        <p:txBody>
          <a:bodyPr>
            <a:normAutofit/>
          </a:bodyPr>
          <a:lstStyle/>
          <a:p>
            <a:pPr algn="ctr">
              <a:buNone/>
            </a:pPr>
            <a:r>
              <a:rPr lang="en-US" sz="4000" cap="all" dirty="0" smtClean="0"/>
              <a:t>mission </a:t>
            </a:r>
            <a:endParaRPr lang="en-US" cap="all" dirty="0" smtClean="0"/>
          </a:p>
          <a:p>
            <a:pPr algn="ctr">
              <a:buNone/>
            </a:pPr>
            <a:r>
              <a:rPr lang="en-US" sz="4400" i="1" dirty="0" smtClean="0"/>
              <a:t>To advance broadband service, infrastructure and adoption within the region</a:t>
            </a:r>
            <a:r>
              <a:rPr lang="en-US" sz="4400" dirty="0" smtClean="0"/>
              <a:t>.</a:t>
            </a:r>
          </a:p>
          <a:p>
            <a:endParaRPr lang="en-US" dirty="0"/>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0362"/>
    </mc:Choice>
    <mc:Fallback xmlns="">
      <p:transition spd="slow" advTm="2036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Local Regional Technology Planning Teams</a:t>
            </a:r>
            <a:endParaRPr lang="en-US" dirty="0"/>
          </a:p>
        </p:txBody>
      </p:sp>
      <p:sp>
        <p:nvSpPr>
          <p:cNvPr id="3" name="Content Placeholder 2"/>
          <p:cNvSpPr>
            <a:spLocks noGrp="1"/>
          </p:cNvSpPr>
          <p:nvPr>
            <p:ph idx="1"/>
          </p:nvPr>
        </p:nvSpPr>
        <p:spPr>
          <a:xfrm>
            <a:off x="533400" y="1295400"/>
            <a:ext cx="8229600" cy="4449763"/>
          </a:xfrm>
        </p:spPr>
        <p:txBody>
          <a:bodyPr>
            <a:normAutofit fontScale="92500" lnSpcReduction="10000"/>
          </a:bodyPr>
          <a:lstStyle/>
          <a:p>
            <a:pPr>
              <a:buNone/>
            </a:pPr>
            <a:endParaRPr lang="en-US" b="1" dirty="0" smtClean="0">
              <a:latin typeface="Arial" pitchFamily="34" charset="0"/>
              <a:cs typeface="Arial" pitchFamily="34" charset="0"/>
            </a:endParaRPr>
          </a:p>
          <a:p>
            <a:r>
              <a:rPr lang="en-US" dirty="0">
                <a:latin typeface="Arial" pitchFamily="34" charset="0"/>
                <a:cs typeface="Arial" pitchFamily="34" charset="0"/>
              </a:rPr>
              <a:t>P</a:t>
            </a:r>
            <a:r>
              <a:rPr lang="en-US" dirty="0" smtClean="0">
                <a:latin typeface="Arial" pitchFamily="34" charset="0"/>
                <a:cs typeface="Arial" pitchFamily="34" charset="0"/>
              </a:rPr>
              <a:t>lanning teams in areas identified as underused and underserved </a:t>
            </a:r>
          </a:p>
          <a:p>
            <a:pPr>
              <a:buNone/>
            </a:pPr>
            <a:endParaRPr lang="en-US" dirty="0" smtClean="0">
              <a:latin typeface="Arial" pitchFamily="34" charset="0"/>
              <a:cs typeface="Arial" pitchFamily="34" charset="0"/>
            </a:endParaRPr>
          </a:p>
          <a:p>
            <a:r>
              <a:rPr lang="en-US" dirty="0">
                <a:latin typeface="Arial" pitchFamily="34" charset="0"/>
                <a:cs typeface="Arial" pitchFamily="34" charset="0"/>
              </a:rPr>
              <a:t>A</a:t>
            </a:r>
            <a:r>
              <a:rPr lang="en-US" dirty="0" smtClean="0">
                <a:latin typeface="Arial" pitchFamily="34" charset="0"/>
                <a:cs typeface="Arial" pitchFamily="34" charset="0"/>
              </a:rPr>
              <a:t>dditional focus groups with the business community, chambers of commerce, economic developers, local and county stakeholders in government and the community</a:t>
            </a:r>
          </a:p>
          <a:p>
            <a:endParaRPr lang="en-US" dirty="0"/>
          </a:p>
        </p:txBody>
      </p:sp>
      <p:sp>
        <p:nvSpPr>
          <p:cNvPr id="4" name="Footer Placeholder 3"/>
          <p:cNvSpPr>
            <a:spLocks noGrp="1"/>
          </p:cNvSpPr>
          <p:nvPr>
            <p:ph type="ftr" sz="quarter" idx="3"/>
          </p:nvPr>
        </p:nvSpPr>
        <p:spPr>
          <a:xfrm>
            <a:off x="3124200" y="6492875"/>
            <a:ext cx="2895600" cy="365125"/>
          </a:xfrm>
        </p:spPr>
        <p:txBody>
          <a:bodyPr/>
          <a:lstStyle/>
          <a:p>
            <a:r>
              <a:rPr lang="en-US" dirty="0" smtClean="0"/>
              <a:t>West Virginia Broadband Mapping Program</a:t>
            </a:r>
          </a:p>
          <a:p>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41801"/>
    </mc:Choice>
    <mc:Fallback xmlns="">
      <p:transition spd="slow" advTm="4180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Regional Broadband Planning Teams</a:t>
            </a:r>
            <a:endParaRPr lang="en-US" dirty="0"/>
          </a:p>
        </p:txBody>
      </p:sp>
      <p:sp>
        <p:nvSpPr>
          <p:cNvPr id="3" name="Content Placeholder 2"/>
          <p:cNvSpPr>
            <a:spLocks noGrp="1"/>
          </p:cNvSpPr>
          <p:nvPr>
            <p:ph idx="1"/>
          </p:nvPr>
        </p:nvSpPr>
        <p:spPr>
          <a:xfrm>
            <a:off x="609600" y="2133600"/>
            <a:ext cx="8229600" cy="2743200"/>
          </a:xfrm>
        </p:spPr>
        <p:txBody>
          <a:bodyPr/>
          <a:lstStyle/>
          <a:p>
            <a:r>
              <a:rPr lang="en-US" dirty="0" smtClean="0"/>
              <a:t>Team Membership: planning team represents local stakeholders in the development of broadband for the region. </a:t>
            </a:r>
            <a:endParaRPr lang="en-US" dirty="0"/>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51460"/>
    </mc:Choice>
    <mc:Fallback xmlns="">
      <p:transition spd="slow" advTm="5146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Broadband Planning Team Tasks</a:t>
            </a:r>
            <a:endParaRPr lang="en-US" dirty="0"/>
          </a:p>
        </p:txBody>
      </p:sp>
      <p:sp>
        <p:nvSpPr>
          <p:cNvPr id="3" name="Content Placeholder 2"/>
          <p:cNvSpPr>
            <a:spLocks noGrp="1"/>
          </p:cNvSpPr>
          <p:nvPr>
            <p:ph idx="1"/>
          </p:nvPr>
        </p:nvSpPr>
        <p:spPr>
          <a:xfrm>
            <a:off x="457200" y="2332037"/>
            <a:ext cx="8229600" cy="4525963"/>
          </a:xfrm>
        </p:spPr>
        <p:txBody>
          <a:bodyPr/>
          <a:lstStyle/>
          <a:p>
            <a:pPr lvl="0"/>
            <a:r>
              <a:rPr lang="en-US" dirty="0" smtClean="0"/>
              <a:t> Conduct a Broadband Needs Assessment and, </a:t>
            </a:r>
          </a:p>
          <a:p>
            <a:endParaRPr lang="en-US" dirty="0" smtClean="0"/>
          </a:p>
          <a:p>
            <a:pPr lvl="0"/>
            <a:r>
              <a:rPr lang="en-US" dirty="0" smtClean="0"/>
              <a:t> Develop a Broadband Strategic Plan for the region based on the assessment</a:t>
            </a:r>
            <a:endParaRPr lang="en-US" dirty="0"/>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11651"/>
    </mc:Choice>
    <mc:Fallback xmlns="">
      <p:transition spd="slow" advTm="21165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Examples</a:t>
            </a:r>
            <a:endParaRPr lang="en-US" dirty="0"/>
          </a:p>
        </p:txBody>
      </p:sp>
      <p:sp>
        <p:nvSpPr>
          <p:cNvPr id="3" name="Content Placeholder 2"/>
          <p:cNvSpPr>
            <a:spLocks noGrp="1"/>
          </p:cNvSpPr>
          <p:nvPr>
            <p:ph idx="1"/>
          </p:nvPr>
        </p:nvSpPr>
        <p:spPr>
          <a:xfrm>
            <a:off x="457200" y="1219200"/>
            <a:ext cx="8229600" cy="4525963"/>
          </a:xfrm>
        </p:spPr>
        <p:txBody>
          <a:bodyPr>
            <a:normAutofit fontScale="62500" lnSpcReduction="20000"/>
          </a:bodyPr>
          <a:lstStyle/>
          <a:p>
            <a:pPr>
              <a:buNone/>
            </a:pPr>
            <a:r>
              <a:rPr lang="en-US" dirty="0" smtClean="0"/>
              <a:t> </a:t>
            </a:r>
          </a:p>
          <a:p>
            <a:pPr>
              <a:buNone/>
            </a:pPr>
            <a:r>
              <a:rPr lang="en-US" dirty="0" smtClean="0"/>
              <a:t>• </a:t>
            </a:r>
            <a:r>
              <a:rPr lang="en-US" u="sng" dirty="0" smtClean="0"/>
              <a:t>Planning related to business, industry and economic development</a:t>
            </a:r>
            <a:r>
              <a:rPr lang="en-US" dirty="0" smtClean="0"/>
              <a:t> has advanced infrastructure within rural, urban and suburban areas and enabled entrepreneurial businesses to flourish in areas previously incapable of supporting business opportunities.</a:t>
            </a:r>
          </a:p>
          <a:p>
            <a:pPr>
              <a:buNone/>
            </a:pPr>
            <a:r>
              <a:rPr lang="en-US" dirty="0" smtClean="0"/>
              <a:t>• </a:t>
            </a:r>
            <a:r>
              <a:rPr lang="en-US" u="sng" dirty="0" smtClean="0"/>
              <a:t>Planning related to healthcare</a:t>
            </a:r>
            <a:r>
              <a:rPr lang="en-US" dirty="0" smtClean="0"/>
              <a:t> has resulted in advanced infrastructure to help provide critical telemedicine applications to residents of rural communities, enabling more uniform and dynamic healthcare services statewide.</a:t>
            </a:r>
          </a:p>
          <a:p>
            <a:pPr>
              <a:buNone/>
            </a:pPr>
            <a:r>
              <a:rPr lang="en-US" dirty="0" smtClean="0"/>
              <a:t>• </a:t>
            </a:r>
            <a:r>
              <a:rPr lang="en-US" u="sng" dirty="0" smtClean="0"/>
              <a:t>Planning related to education</a:t>
            </a:r>
            <a:r>
              <a:rPr lang="en-US" dirty="0" smtClean="0"/>
              <a:t> has brought high-speed communications to schools, through various distance learning applications, and has provided previously unavailable courses and curricula to students at these institutions.</a:t>
            </a:r>
          </a:p>
          <a:p>
            <a:pPr>
              <a:buNone/>
            </a:pPr>
            <a:r>
              <a:rPr lang="en-US" dirty="0" smtClean="0"/>
              <a:t> </a:t>
            </a:r>
          </a:p>
          <a:p>
            <a:pPr>
              <a:buNone/>
            </a:pPr>
            <a:r>
              <a:rPr lang="en-US" dirty="0" smtClean="0"/>
              <a:t>These are just three of many examples that touch on each sector represented within the 11 Planning and Development Regions.</a:t>
            </a:r>
          </a:p>
          <a:p>
            <a:endParaRPr lang="en-US" dirty="0"/>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49304"/>
    </mc:Choice>
    <mc:Fallback xmlns="">
      <p:transition spd="slow" advTm="4930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Regional Broadband Planning Teams Tool Kit</a:t>
            </a:r>
            <a:endParaRPr lang="en-US" dirty="0"/>
          </a:p>
        </p:txBody>
      </p:sp>
      <p:sp>
        <p:nvSpPr>
          <p:cNvPr id="3" name="Content Placeholder 2"/>
          <p:cNvSpPr>
            <a:spLocks noGrp="1"/>
          </p:cNvSpPr>
          <p:nvPr>
            <p:ph idx="1"/>
          </p:nvPr>
        </p:nvSpPr>
        <p:spPr>
          <a:xfrm>
            <a:off x="609600" y="1752600"/>
            <a:ext cx="8229600" cy="4267200"/>
          </a:xfrm>
        </p:spPr>
        <p:txBody>
          <a:bodyPr>
            <a:noAutofit/>
          </a:bodyPr>
          <a:lstStyle/>
          <a:p>
            <a:pPr lvl="0">
              <a:spcBef>
                <a:spcPts val="600"/>
              </a:spcBef>
              <a:spcAft>
                <a:spcPts val="600"/>
              </a:spcAft>
            </a:pPr>
            <a:r>
              <a:rPr lang="en-US" sz="2000" b="1" dirty="0" smtClean="0">
                <a:latin typeface="Arial" pitchFamily="34" charset="0"/>
                <a:cs typeface="Arial" pitchFamily="34" charset="0"/>
              </a:rPr>
              <a:t>A Tutorial on “Broadband 101”</a:t>
            </a:r>
            <a:r>
              <a:rPr lang="en-US" sz="2000" dirty="0" smtClean="0">
                <a:latin typeface="Arial" pitchFamily="34" charset="0"/>
                <a:cs typeface="Arial" pitchFamily="34" charset="0"/>
              </a:rPr>
              <a:t> </a:t>
            </a:r>
          </a:p>
          <a:p>
            <a:pPr lvl="0">
              <a:spcBef>
                <a:spcPts val="600"/>
              </a:spcBef>
              <a:spcAft>
                <a:spcPts val="600"/>
              </a:spcAft>
            </a:pPr>
            <a:r>
              <a:rPr lang="en-US" sz="2000" b="1" dirty="0" smtClean="0">
                <a:latin typeface="Arial" pitchFamily="34" charset="0"/>
                <a:cs typeface="Arial" pitchFamily="34" charset="0"/>
              </a:rPr>
              <a:t>Why Speed Matters in West Virginia</a:t>
            </a:r>
            <a:endParaRPr lang="en-US" sz="2000" dirty="0" smtClean="0">
              <a:latin typeface="Arial" pitchFamily="34" charset="0"/>
              <a:cs typeface="Arial" pitchFamily="34" charset="0"/>
            </a:endParaRPr>
          </a:p>
          <a:p>
            <a:pPr lvl="0">
              <a:spcBef>
                <a:spcPts val="600"/>
              </a:spcBef>
              <a:spcAft>
                <a:spcPts val="600"/>
              </a:spcAft>
            </a:pPr>
            <a:r>
              <a:rPr lang="en-US" sz="2000" b="1" dirty="0" smtClean="0">
                <a:latin typeface="Arial" pitchFamily="34" charset="0"/>
                <a:cs typeface="Arial" pitchFamily="34" charset="0"/>
              </a:rPr>
              <a:t>Role of the WV Speed Test Site</a:t>
            </a:r>
            <a:endParaRPr lang="en-US" sz="2000" dirty="0" smtClean="0">
              <a:latin typeface="Arial" pitchFamily="34" charset="0"/>
              <a:cs typeface="Arial" pitchFamily="34" charset="0"/>
            </a:endParaRPr>
          </a:p>
          <a:p>
            <a:pPr lvl="0">
              <a:spcBef>
                <a:spcPts val="600"/>
              </a:spcBef>
              <a:spcAft>
                <a:spcPts val="600"/>
              </a:spcAft>
            </a:pPr>
            <a:r>
              <a:rPr lang="en-US" sz="2000" b="1" dirty="0" smtClean="0">
                <a:latin typeface="Arial" pitchFamily="34" charset="0"/>
                <a:cs typeface="Arial" pitchFamily="34" charset="0"/>
              </a:rPr>
              <a:t>Broadband Planning Purpose</a:t>
            </a:r>
            <a:endParaRPr lang="en-US" sz="2000" dirty="0" smtClean="0">
              <a:latin typeface="Arial" pitchFamily="34" charset="0"/>
              <a:cs typeface="Arial" pitchFamily="34" charset="0"/>
            </a:endParaRPr>
          </a:p>
          <a:p>
            <a:pPr lvl="0">
              <a:spcBef>
                <a:spcPts val="600"/>
              </a:spcBef>
              <a:spcAft>
                <a:spcPts val="600"/>
              </a:spcAft>
            </a:pPr>
            <a:r>
              <a:rPr lang="en-US" sz="2000" b="1" dirty="0" smtClean="0">
                <a:latin typeface="Arial" pitchFamily="34" charset="0"/>
                <a:cs typeface="Arial" pitchFamily="34" charset="0"/>
              </a:rPr>
              <a:t>Broadband Planning Processes</a:t>
            </a:r>
            <a:endParaRPr lang="en-US" sz="2000" dirty="0" smtClean="0">
              <a:latin typeface="Arial" pitchFamily="34" charset="0"/>
              <a:cs typeface="Arial" pitchFamily="34" charset="0"/>
            </a:endParaRPr>
          </a:p>
          <a:p>
            <a:pPr lvl="0">
              <a:spcBef>
                <a:spcPts val="600"/>
              </a:spcBef>
              <a:spcAft>
                <a:spcPts val="600"/>
              </a:spcAft>
            </a:pPr>
            <a:r>
              <a:rPr lang="en-US" sz="2000" b="1" dirty="0" smtClean="0">
                <a:latin typeface="Arial" pitchFamily="34" charset="0"/>
                <a:cs typeface="Arial" pitchFamily="34" charset="0"/>
              </a:rPr>
              <a:t>Sample Press Releases </a:t>
            </a:r>
            <a:r>
              <a:rPr lang="en-US" sz="2000" dirty="0" smtClean="0">
                <a:latin typeface="Arial" pitchFamily="34" charset="0"/>
                <a:cs typeface="Arial" pitchFamily="34" charset="0"/>
              </a:rPr>
              <a:t> </a:t>
            </a:r>
          </a:p>
          <a:p>
            <a:pPr lvl="0">
              <a:spcBef>
                <a:spcPts val="600"/>
              </a:spcBef>
              <a:spcAft>
                <a:spcPts val="600"/>
              </a:spcAft>
            </a:pPr>
            <a:r>
              <a:rPr lang="en-US" sz="2000" b="1" dirty="0" smtClean="0">
                <a:latin typeface="Arial" pitchFamily="34" charset="0"/>
                <a:cs typeface="Arial" pitchFamily="34" charset="0"/>
              </a:rPr>
              <a:t>Surveys</a:t>
            </a:r>
            <a:endParaRPr lang="en-US" sz="2000" dirty="0" smtClean="0">
              <a:latin typeface="Arial" pitchFamily="34" charset="0"/>
              <a:cs typeface="Arial" pitchFamily="34" charset="0"/>
            </a:endParaRPr>
          </a:p>
          <a:p>
            <a:pPr lvl="0">
              <a:spcBef>
                <a:spcPts val="600"/>
              </a:spcBef>
              <a:spcAft>
                <a:spcPts val="600"/>
              </a:spcAft>
            </a:pPr>
            <a:r>
              <a:rPr lang="en-US" sz="2000" b="1" dirty="0" smtClean="0">
                <a:latin typeface="Arial" pitchFamily="34" charset="0"/>
                <a:cs typeface="Arial" pitchFamily="34" charset="0"/>
              </a:rPr>
              <a:t>Other Resource Documents</a:t>
            </a:r>
            <a:endParaRPr lang="en-US" sz="2000" dirty="0">
              <a:latin typeface="Arial" pitchFamily="34" charset="0"/>
              <a:cs typeface="Arial" pitchFamily="34" charset="0"/>
            </a:endParaRPr>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85335"/>
    </mc:Choice>
    <mc:Fallback xmlns="">
      <p:transition spd="slow" advTm="8533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lvl="0"/>
            <a:r>
              <a:rPr lang="en-US" dirty="0" smtClean="0"/>
              <a:t>The Regional Broadband Planning Teams </a:t>
            </a:r>
            <a:r>
              <a:rPr lang="en-US" sz="3600" dirty="0" smtClean="0">
                <a:latin typeface="Arial" pitchFamily="34" charset="0"/>
                <a:cs typeface="Arial" pitchFamily="34" charset="0"/>
              </a:rPr>
              <a:t>“How-To” Discussions on:</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t/>
            </a:r>
            <a:br>
              <a:rPr lang="en-US" dirty="0" smtClean="0"/>
            </a:br>
            <a:endParaRPr lang="en-US" dirty="0"/>
          </a:p>
        </p:txBody>
      </p:sp>
      <p:sp>
        <p:nvSpPr>
          <p:cNvPr id="3" name="Content Placeholder 2"/>
          <p:cNvSpPr>
            <a:spLocks noGrp="1"/>
          </p:cNvSpPr>
          <p:nvPr>
            <p:ph idx="1"/>
          </p:nvPr>
        </p:nvSpPr>
        <p:spPr>
          <a:xfrm>
            <a:off x="609600" y="2133600"/>
            <a:ext cx="8229600" cy="2743200"/>
          </a:xfrm>
        </p:spPr>
        <p:txBody>
          <a:bodyPr>
            <a:normAutofit fontScale="85000" lnSpcReduction="10000"/>
          </a:bodyPr>
          <a:lstStyle/>
          <a:p>
            <a:pPr lvl="0">
              <a:spcBef>
                <a:spcPts val="600"/>
              </a:spcBef>
              <a:spcAft>
                <a:spcPts val="600"/>
              </a:spcAft>
            </a:pPr>
            <a:r>
              <a:rPr lang="en-US" dirty="0" smtClean="0"/>
              <a:t>Strengths, Weaknesses, Opportunities and Challenges (SWOC) Analysis</a:t>
            </a:r>
          </a:p>
          <a:p>
            <a:pPr lvl="0">
              <a:spcBef>
                <a:spcPts val="600"/>
              </a:spcBef>
              <a:spcAft>
                <a:spcPts val="600"/>
              </a:spcAft>
            </a:pPr>
            <a:r>
              <a:rPr lang="en-US" dirty="0" smtClean="0"/>
              <a:t>Focused Discussion Guide for use with ‘sector groups’</a:t>
            </a:r>
          </a:p>
          <a:p>
            <a:pPr lvl="0">
              <a:spcBef>
                <a:spcPts val="600"/>
              </a:spcBef>
              <a:spcAft>
                <a:spcPts val="600"/>
              </a:spcAft>
            </a:pPr>
            <a:r>
              <a:rPr lang="en-US" dirty="0" smtClean="0"/>
              <a:t>Focused Discussion Sample Script and Questions</a:t>
            </a:r>
          </a:p>
          <a:p>
            <a:pPr lvl="0">
              <a:spcBef>
                <a:spcPts val="600"/>
              </a:spcBef>
              <a:spcAft>
                <a:spcPts val="600"/>
              </a:spcAft>
            </a:pPr>
            <a:r>
              <a:rPr lang="en-US" dirty="0" smtClean="0"/>
              <a:t>Residential and Business Survey distribution practices</a:t>
            </a:r>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5654"/>
    </mc:Choice>
    <mc:Fallback xmlns="">
      <p:transition spd="slow" advTm="2565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Autofit/>
          </a:bodyPr>
          <a:lstStyle/>
          <a:p>
            <a:r>
              <a:rPr lang="en-US" sz="8000" b="1" dirty="0">
                <a:latin typeface="Trebuchet MS" pitchFamily="34" charset="0"/>
              </a:rPr>
              <a:t>Questions?</a:t>
            </a:r>
            <a:endParaRPr lang="en-US" sz="8000" dirty="0">
              <a:latin typeface="Trebuchet MS" pitchFamily="34" charset="0"/>
            </a:endParaRPr>
          </a:p>
        </p:txBody>
      </p:sp>
      <p:sp>
        <p:nvSpPr>
          <p:cNvPr id="4" name="Footer Placeholder 3"/>
          <p:cNvSpPr>
            <a:spLocks noGrp="1"/>
          </p:cNvSpPr>
          <p:nvPr>
            <p:ph type="ftr" sz="quarter" idx="3"/>
          </p:nvPr>
        </p:nvSpPr>
        <p:spPr>
          <a:xfrm>
            <a:off x="2362200" y="6172200"/>
            <a:ext cx="4419600" cy="685800"/>
          </a:xfrm>
        </p:spPr>
        <p:txBody>
          <a:bodyPr/>
          <a:lstStyle/>
          <a:p>
            <a:r>
              <a:rPr lang="en-US" smtClean="0"/>
              <a:t>West Virginia Broadband Mapping Program </a:t>
            </a:r>
            <a:endParaRPr lang="en-US" dirty="0"/>
          </a:p>
        </p:txBody>
      </p:sp>
      <p:sp>
        <p:nvSpPr>
          <p:cNvPr id="5" name="Date Placeholder 4"/>
          <p:cNvSpPr>
            <a:spLocks noGrp="1"/>
          </p:cNvSpPr>
          <p:nvPr>
            <p:ph type="dt" sz="half" idx="4294967295"/>
          </p:nvPr>
        </p:nvSpPr>
        <p:spPr>
          <a:xfrm>
            <a:off x="457200" y="6356350"/>
            <a:ext cx="2133600" cy="365125"/>
          </a:xfrm>
          <a:prstGeom prst="rect">
            <a:avLst/>
          </a:prstGeom>
        </p:spPr>
        <p:txBody>
          <a:bodyPr/>
          <a:lstStyle/>
          <a:p>
            <a:r>
              <a:rPr lang="en-US" smtClean="0"/>
              <a:t>4/6/2011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4185"/>
    </mc:Choice>
    <mc:Fallback xmlns="">
      <p:transition spd="slow" advTm="418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Funding</a:t>
            </a:r>
            <a:r>
              <a:rPr lang="en-US" dirty="0" smtClean="0">
                <a:solidFill>
                  <a:srgbClr val="7B9899"/>
                </a:solidFill>
              </a:rPr>
              <a:t> </a:t>
            </a:r>
          </a:p>
        </p:txBody>
      </p:sp>
      <p:sp>
        <p:nvSpPr>
          <p:cNvPr id="3" name="Content Placeholder 2"/>
          <p:cNvSpPr>
            <a:spLocks noGrp="1"/>
          </p:cNvSpPr>
          <p:nvPr>
            <p:ph sz="quarter" idx="1"/>
          </p:nvPr>
        </p:nvSpPr>
        <p:spPr>
          <a:xfrm>
            <a:off x="381000" y="2209800"/>
            <a:ext cx="8504238" cy="3508375"/>
          </a:xfrm>
        </p:spPr>
        <p:txBody>
          <a:bodyPr/>
          <a:lstStyle/>
          <a:p>
            <a:r>
              <a:rPr lang="en-US" dirty="0" smtClean="0"/>
              <a:t>Project is funded by a grant pursuant to the National Telecommunications and Information Administration State Broadband Data and Development Grant Program.</a:t>
            </a:r>
          </a:p>
          <a:p>
            <a:pPr>
              <a:buFont typeface="Wingdings 2" pitchFamily="18" charset="2"/>
              <a:buNone/>
            </a:pPr>
            <a:endParaRPr lang="en-US" dirty="0" smtClean="0"/>
          </a:p>
        </p:txBody>
      </p:sp>
      <p:sp>
        <p:nvSpPr>
          <p:cNvPr id="6" name="Footer Placeholder 3"/>
          <p:cNvSpPr txBox="1">
            <a:spLocks/>
          </p:cNvSpPr>
          <p:nvPr/>
        </p:nvSpPr>
        <p:spPr>
          <a:xfrm>
            <a:off x="3124200"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West Virginia Broadband Mapping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Tree>
    <p:custDataLst>
      <p:tags r:id="rId1"/>
    </p:custDataLst>
  </p:cSld>
  <p:clrMapOvr>
    <a:masterClrMapping/>
  </p:clrMapOvr>
  <p:transition advTm="11613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Agencies Involved</a:t>
            </a:r>
          </a:p>
        </p:txBody>
      </p:sp>
      <p:sp>
        <p:nvSpPr>
          <p:cNvPr id="3" name="Content Placeholder 2"/>
          <p:cNvSpPr>
            <a:spLocks noGrp="1"/>
          </p:cNvSpPr>
          <p:nvPr>
            <p:ph sz="quarter" idx="1"/>
          </p:nvPr>
        </p:nvSpPr>
        <p:spPr>
          <a:xfrm>
            <a:off x="457200" y="1524000"/>
            <a:ext cx="8504238" cy="4572000"/>
          </a:xfrm>
        </p:spPr>
        <p:txBody>
          <a:bodyPr>
            <a:normAutofit/>
          </a:bodyPr>
          <a:lstStyle/>
          <a:p>
            <a:r>
              <a:rPr lang="en-US" sz="2800" dirty="0" smtClean="0"/>
              <a:t>Office of GIS Coordination applied for grant funding and provides oversight of the program. </a:t>
            </a:r>
          </a:p>
          <a:p>
            <a:r>
              <a:rPr lang="en-US" sz="2800" dirty="0" smtClean="0"/>
              <a:t>Geological and Economic Survey performs data collection and normalization. </a:t>
            </a:r>
          </a:p>
          <a:p>
            <a:r>
              <a:rPr lang="en-US" sz="2800" dirty="0" smtClean="0"/>
              <a:t>WV Division of Homeland Security and Emergency Management collects and updates  information on Community Anchor Institutions. </a:t>
            </a:r>
          </a:p>
          <a:p>
            <a:r>
              <a:rPr lang="en-US" sz="2800" dirty="0" smtClean="0"/>
              <a:t>Third party contractor performs data verification and analysis. </a:t>
            </a:r>
          </a:p>
        </p:txBody>
      </p:sp>
      <p:sp>
        <p:nvSpPr>
          <p:cNvPr id="6" name="Footer Placeholder 3"/>
          <p:cNvSpPr txBox="1">
            <a:spLocks/>
          </p:cNvSpPr>
          <p:nvPr/>
        </p:nvSpPr>
        <p:spPr>
          <a:xfrm>
            <a:off x="3124200"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West Virginia Broadband Mapping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Tree>
    <p:custDataLst>
      <p:tags r:id="rId1"/>
    </p:custDataLst>
  </p:cSld>
  <p:clrMapOvr>
    <a:masterClrMapping/>
  </p:clrMapOvr>
  <p:transition advTm="7208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Purpose</a:t>
            </a:r>
          </a:p>
        </p:txBody>
      </p:sp>
      <p:sp>
        <p:nvSpPr>
          <p:cNvPr id="3" name="Content Placeholder 2"/>
          <p:cNvSpPr>
            <a:spLocks noGrp="1"/>
          </p:cNvSpPr>
          <p:nvPr>
            <p:ph sz="quarter" idx="1"/>
          </p:nvPr>
        </p:nvSpPr>
        <p:spPr>
          <a:xfrm>
            <a:off x="301625" y="1527175"/>
            <a:ext cx="8504238" cy="4572000"/>
          </a:xfrm>
        </p:spPr>
        <p:txBody>
          <a:bodyPr/>
          <a:lstStyle/>
          <a:p>
            <a:r>
              <a:rPr lang="en-US" dirty="0" smtClean="0"/>
              <a:t>Develop a statewide broadband map to provide a comprehensive picture of the current infrastructure and deployment.</a:t>
            </a:r>
          </a:p>
          <a:p>
            <a:r>
              <a:rPr lang="en-US" dirty="0" smtClean="0"/>
              <a:t>Analyze data in order to identify un-served and under-served areas.</a:t>
            </a:r>
          </a:p>
          <a:p>
            <a:r>
              <a:rPr lang="en-US" dirty="0" smtClean="0"/>
              <a:t>Submit regular updates to NTIA that will be included in the National Broadband Map. </a:t>
            </a:r>
          </a:p>
          <a:p>
            <a:endParaRPr lang="en-US" dirty="0" smtClean="0"/>
          </a:p>
        </p:txBody>
      </p:sp>
      <p:sp>
        <p:nvSpPr>
          <p:cNvPr id="6" name="Footer Placeholder 3"/>
          <p:cNvSpPr txBox="1">
            <a:spLocks/>
          </p:cNvSpPr>
          <p:nvPr/>
        </p:nvSpPr>
        <p:spPr>
          <a:xfrm>
            <a:off x="3124200"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West Virginia Broadband Mapping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Tree>
    <p:custDataLst>
      <p:tags r:id="rId1"/>
    </p:custDataLst>
  </p:cSld>
  <p:clrMapOvr>
    <a:masterClrMapping/>
  </p:clrMapOvr>
  <p:transition advTm="4751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Data Collection, Integration, and Validation</a:t>
            </a:r>
            <a:endParaRPr lang="en-US" dirty="0"/>
          </a:p>
        </p:txBody>
      </p:sp>
      <p:sp>
        <p:nvSpPr>
          <p:cNvPr id="3" name="Content Placeholder 2"/>
          <p:cNvSpPr>
            <a:spLocks noGrp="1"/>
          </p:cNvSpPr>
          <p:nvPr>
            <p:ph idx="1"/>
          </p:nvPr>
        </p:nvSpPr>
        <p:spPr>
          <a:xfrm>
            <a:off x="533400" y="1676400"/>
            <a:ext cx="8229600" cy="4525963"/>
          </a:xfrm>
        </p:spPr>
        <p:txBody>
          <a:bodyPr/>
          <a:lstStyle/>
          <a:p>
            <a:r>
              <a:rPr lang="en-US" dirty="0" smtClean="0"/>
              <a:t>This project was originally funded for broadband planning activities and two years of data collection and mapping. </a:t>
            </a:r>
          </a:p>
          <a:p>
            <a:r>
              <a:rPr lang="en-US" dirty="0" smtClean="0"/>
              <a:t>In September of 2010, this project was amended to extend data collection activities for an additional three years and to identify and implement best practices.</a:t>
            </a:r>
          </a:p>
        </p:txBody>
      </p:sp>
      <p:sp>
        <p:nvSpPr>
          <p:cNvPr id="6" name="Footer Placeholder 3"/>
          <p:cNvSpPr txBox="1">
            <a:spLocks/>
          </p:cNvSpPr>
          <p:nvPr/>
        </p:nvSpPr>
        <p:spPr>
          <a:xfrm>
            <a:off x="3124200"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West Virginia Broadband Mapping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Tree>
  </p:cSld>
  <p:clrMapOvr>
    <a:masterClrMapping/>
  </p:clrMapOvr>
  <p:transition advTm="2972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Autofit/>
          </a:bodyPr>
          <a:lstStyle/>
          <a:p>
            <a:r>
              <a:rPr lang="en-US" sz="4000" b="1" dirty="0" smtClean="0">
                <a:cs typeface="Arial" pitchFamily="34" charset="0"/>
              </a:rPr>
              <a:t>Broadband Technical Assistance Project </a:t>
            </a:r>
            <a:endParaRPr lang="en-US" sz="4000" dirty="0"/>
          </a:p>
        </p:txBody>
      </p:sp>
      <p:sp>
        <p:nvSpPr>
          <p:cNvPr id="3" name="Content Placeholder 2"/>
          <p:cNvSpPr>
            <a:spLocks noGrp="1"/>
          </p:cNvSpPr>
          <p:nvPr>
            <p:ph idx="1"/>
          </p:nvPr>
        </p:nvSpPr>
        <p:spPr>
          <a:xfrm>
            <a:off x="609600" y="1676400"/>
            <a:ext cx="8001000" cy="4038600"/>
          </a:xfrm>
        </p:spPr>
        <p:txBody>
          <a:bodyPr>
            <a:normAutofit lnSpcReduction="10000"/>
          </a:bodyPr>
          <a:lstStyle/>
          <a:p>
            <a:pPr algn="ctr">
              <a:lnSpc>
                <a:spcPct val="120000"/>
              </a:lnSpc>
              <a:spcBef>
                <a:spcPts val="1200"/>
              </a:spcBef>
              <a:spcAft>
                <a:spcPts val="1200"/>
              </a:spcAft>
              <a:buNone/>
            </a:pPr>
            <a:r>
              <a:rPr lang="en-US" dirty="0" smtClean="0"/>
              <a:t>MISSION</a:t>
            </a:r>
          </a:p>
          <a:p>
            <a:pPr>
              <a:lnSpc>
                <a:spcPct val="120000"/>
              </a:lnSpc>
              <a:spcBef>
                <a:spcPts val="1200"/>
              </a:spcBef>
              <a:spcAft>
                <a:spcPts val="1200"/>
              </a:spcAft>
            </a:pPr>
            <a:r>
              <a:rPr lang="en-US" dirty="0" smtClean="0"/>
              <a:t>Leverage the State’s core competencies and its ability to convene, support, coordinate and enhance programs that provide digital literacy training and access to broadband and related equipment. </a:t>
            </a:r>
          </a:p>
          <a:p>
            <a:endParaRPr lang="en-US" dirty="0"/>
          </a:p>
        </p:txBody>
      </p:sp>
      <p:sp>
        <p:nvSpPr>
          <p:cNvPr id="4" name="Footer Placeholder 3"/>
          <p:cNvSpPr>
            <a:spLocks noGrp="1"/>
          </p:cNvSpPr>
          <p:nvPr>
            <p:ph type="ftr" sz="quarter" idx="3"/>
          </p:nvPr>
        </p:nvSpPr>
        <p:spPr>
          <a:xfrm>
            <a:off x="2362200" y="6172200"/>
            <a:ext cx="4419600" cy="685800"/>
          </a:xfrm>
        </p:spPr>
        <p:txBody>
          <a:bodyPr/>
          <a:lstStyle/>
          <a:p>
            <a:r>
              <a:rPr lang="en-US" smtClean="0"/>
              <a:t>West Virginia Broadband Mapping Program </a:t>
            </a:r>
            <a:endParaRPr lang="en-US" dirty="0"/>
          </a:p>
        </p:txBody>
      </p:sp>
      <p:sp>
        <p:nvSpPr>
          <p:cNvPr id="5" name="Date Placeholder 4"/>
          <p:cNvSpPr>
            <a:spLocks noGrp="1"/>
          </p:cNvSpPr>
          <p:nvPr>
            <p:ph type="dt" sz="half" idx="4294967295"/>
          </p:nvPr>
        </p:nvSpPr>
        <p:spPr>
          <a:xfrm>
            <a:off x="457200" y="6356350"/>
            <a:ext cx="2133600" cy="365125"/>
          </a:xfrm>
          <a:prstGeom prst="rect">
            <a:avLst/>
          </a:prstGeom>
        </p:spPr>
        <p:txBody>
          <a:bodyPr/>
          <a:lstStyle/>
          <a:p>
            <a:r>
              <a:rPr lang="en-US" smtClean="0"/>
              <a:t>4/6/2011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4608"/>
    </mc:Choice>
    <mc:Fallback xmlns="">
      <p:transition spd="slow" advTm="3460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cs typeface="Arial" pitchFamily="34" charset="0"/>
              </a:rPr>
              <a:t>Broadband Technical Assistance Project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Develop state plans to support broadband and IT growth and adoption. </a:t>
            </a:r>
          </a:p>
          <a:p>
            <a:r>
              <a:rPr lang="en-US" dirty="0" smtClean="0"/>
              <a:t>Assess programs that currently exist within a state that already support broadband growth and adoption. </a:t>
            </a:r>
          </a:p>
          <a:p>
            <a:r>
              <a:rPr lang="en-US" dirty="0" smtClean="0"/>
              <a:t>Convene statewide or regional events intended to disseminate technical information about broadband availability data collection and the results of research conducted, and to further improve understanding of and opportunities to enhance broadband within a state. </a:t>
            </a:r>
          </a:p>
          <a:p>
            <a:r>
              <a:rPr lang="en-US" dirty="0" smtClean="0"/>
              <a:t>Lead inter-agency coordinating activities at the state level, supporting intra-governmental activities across the state. </a:t>
            </a:r>
          </a:p>
          <a:p>
            <a:endParaRPr lang="en-US" dirty="0"/>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58557"/>
    </mc:Choice>
    <mc:Fallback xmlns="">
      <p:transition spd="slow" advTm="5855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20000"/>
              </a:lnSpc>
              <a:spcBef>
                <a:spcPts val="1200"/>
              </a:spcBef>
              <a:spcAft>
                <a:spcPts val="1200"/>
              </a:spcAft>
            </a:pPr>
            <a:r>
              <a:rPr lang="en-US" dirty="0" smtClean="0">
                <a:cs typeface="Arial" pitchFamily="34" charset="0"/>
              </a:rPr>
              <a:t>e-Government</a:t>
            </a:r>
          </a:p>
          <a:p>
            <a:pPr>
              <a:lnSpc>
                <a:spcPct val="120000"/>
              </a:lnSpc>
              <a:spcBef>
                <a:spcPts val="1200"/>
              </a:spcBef>
              <a:spcAft>
                <a:spcPts val="1200"/>
              </a:spcAft>
            </a:pPr>
            <a:r>
              <a:rPr lang="en-US" dirty="0" smtClean="0">
                <a:cs typeface="Arial" pitchFamily="34" charset="0"/>
              </a:rPr>
              <a:t>e-Governance </a:t>
            </a:r>
          </a:p>
          <a:p>
            <a:pPr>
              <a:lnSpc>
                <a:spcPct val="120000"/>
              </a:lnSpc>
              <a:spcBef>
                <a:spcPts val="1200"/>
              </a:spcBef>
              <a:spcAft>
                <a:spcPts val="1200"/>
              </a:spcAft>
            </a:pPr>
            <a:r>
              <a:rPr lang="en-US" dirty="0" smtClean="0">
                <a:cs typeface="Arial" pitchFamily="34" charset="0"/>
              </a:rPr>
              <a:t>e-Rate </a:t>
            </a:r>
          </a:p>
          <a:p>
            <a:pPr>
              <a:lnSpc>
                <a:spcPct val="120000"/>
              </a:lnSpc>
              <a:spcBef>
                <a:spcPts val="1200"/>
              </a:spcBef>
              <a:spcAft>
                <a:spcPts val="1200"/>
              </a:spcAft>
            </a:pPr>
            <a:r>
              <a:rPr lang="en-US" dirty="0" smtClean="0">
                <a:cs typeface="Arial" pitchFamily="34" charset="0"/>
              </a:rPr>
              <a:t>Cyber-security </a:t>
            </a:r>
          </a:p>
          <a:p>
            <a:pPr>
              <a:lnSpc>
                <a:spcPct val="120000"/>
              </a:lnSpc>
              <a:spcBef>
                <a:spcPts val="1200"/>
              </a:spcBef>
              <a:spcAft>
                <a:spcPts val="1200"/>
              </a:spcAft>
            </a:pPr>
            <a:r>
              <a:rPr lang="en-US" dirty="0" smtClean="0">
                <a:cs typeface="Arial" pitchFamily="34" charset="0"/>
              </a:rPr>
              <a:t>survey target communities</a:t>
            </a:r>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
        <p:nvSpPr>
          <p:cNvPr id="5" name="Title 1"/>
          <p:cNvSpPr txBox="1">
            <a:spLocks/>
          </p:cNvSpPr>
          <p:nvPr/>
        </p:nvSpPr>
        <p:spPr>
          <a:xfrm>
            <a:off x="381000" y="457200"/>
            <a:ext cx="8229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Arial" pitchFamily="34" charset="0"/>
              </a:rPr>
              <a:t>Broadband Technical Assistance Project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cs typeface="Arial" pitchFamily="34" charset="0"/>
              </a:rPr>
              <a:t>Broadband Technical Assistance Project </a:t>
            </a:r>
            <a:endParaRPr lang="en-US" dirty="0"/>
          </a:p>
        </p:txBody>
      </p:sp>
      <p:sp>
        <p:nvSpPr>
          <p:cNvPr id="3" name="Content Placeholder 2"/>
          <p:cNvSpPr>
            <a:spLocks noGrp="1"/>
          </p:cNvSpPr>
          <p:nvPr>
            <p:ph idx="1"/>
          </p:nvPr>
        </p:nvSpPr>
        <p:spPr>
          <a:xfrm>
            <a:off x="457200" y="1600201"/>
            <a:ext cx="8229600" cy="4343400"/>
          </a:xfrm>
        </p:spPr>
        <p:txBody>
          <a:bodyPr>
            <a:normAutofit fontScale="85000" lnSpcReduction="10000"/>
          </a:bodyPr>
          <a:lstStyle/>
          <a:p>
            <a:r>
              <a:rPr lang="en-US" dirty="0" smtClean="0"/>
              <a:t>Provide technical expertise</a:t>
            </a:r>
          </a:p>
          <a:p>
            <a:r>
              <a:rPr lang="en-US" dirty="0" smtClean="0"/>
              <a:t>Coordinate and enhance recent and long-standing volunteer and non-profit programs that provide digital literacy and small business broadband training. </a:t>
            </a:r>
          </a:p>
          <a:p>
            <a:r>
              <a:rPr lang="en-US" dirty="0" smtClean="0"/>
              <a:t>Support the creation of regional or local task forces or advisory boards and strategic plans. </a:t>
            </a:r>
          </a:p>
          <a:p>
            <a:r>
              <a:rPr lang="en-US" dirty="0" smtClean="0"/>
              <a:t>Support regional or local coordinating activities, including support through direct sub-grants. </a:t>
            </a:r>
          </a:p>
          <a:p>
            <a:r>
              <a:rPr lang="en-US" dirty="0" smtClean="0"/>
              <a:t>Provide educational information to communities, businesses and other stakeholders. </a:t>
            </a:r>
          </a:p>
          <a:p>
            <a:endParaRPr lang="en-US" dirty="0"/>
          </a:p>
        </p:txBody>
      </p:sp>
      <p:sp>
        <p:nvSpPr>
          <p:cNvPr id="4" name="Footer Placeholder 3"/>
          <p:cNvSpPr>
            <a:spLocks noGrp="1"/>
          </p:cNvSpPr>
          <p:nvPr>
            <p:ph type="ftr" sz="quarter" idx="3"/>
          </p:nvPr>
        </p:nvSpPr>
        <p:spPr/>
        <p:txBody>
          <a:bodyPr/>
          <a:lstStyle/>
          <a:p>
            <a:r>
              <a:rPr lang="en-US" smtClean="0"/>
              <a:t>West Virginia Broadband Mapping Program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45445"/>
    </mc:Choice>
    <mc:Fallback xmlns="">
      <p:transition spd="slow" advTm="45445"/>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0.9|1.7|1.9|1.8"/>
</p:tagLst>
</file>

<file path=ppt/tags/tag3.xml><?xml version="1.0" encoding="utf-8"?>
<p:tagLst xmlns:a="http://schemas.openxmlformats.org/drawingml/2006/main" xmlns:r="http://schemas.openxmlformats.org/officeDocument/2006/relationships" xmlns:p="http://schemas.openxmlformats.org/presentationml/2006/main">
  <p:tag name="TIMING" val="|0.4|4.7|28.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639</Words>
  <Application>Microsoft Office PowerPoint</Application>
  <PresentationFormat>On-screen Show (4:3)</PresentationFormat>
  <Paragraphs>108</Paragraphs>
  <Slides>17</Slides>
  <Notes>14</Notes>
  <HiddenSlides>1</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Funding </vt:lpstr>
      <vt:lpstr>Agencies Involved</vt:lpstr>
      <vt:lpstr>Purpose</vt:lpstr>
      <vt:lpstr>Data Collection, Integration, and Validation</vt:lpstr>
      <vt:lpstr>Broadband Technical Assistance Project </vt:lpstr>
      <vt:lpstr>Broadband Technical Assistance Project </vt:lpstr>
      <vt:lpstr>PowerPoint Presentation</vt:lpstr>
      <vt:lpstr>Broadband Technical Assistance Project </vt:lpstr>
      <vt:lpstr>The Regional Broadband Planning Teams</vt:lpstr>
      <vt:lpstr>Local Regional Technology Planning Teams</vt:lpstr>
      <vt:lpstr>The Regional Broadband Planning Teams</vt:lpstr>
      <vt:lpstr>Regional Broadband Planning Team Tasks</vt:lpstr>
      <vt:lpstr>Planning Examples</vt:lpstr>
      <vt:lpstr>The Regional Broadband Planning Teams Tool Kit</vt:lpstr>
      <vt:lpstr>The Regional Broadband Planning Teams “How-To” Discussions on:  </vt:lpstr>
      <vt:lpstr>Questions?</vt:lpstr>
    </vt:vector>
  </TitlesOfParts>
  <Company>WVGES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0wner</dc:creator>
  <cp:lastModifiedBy>kdonaldson</cp:lastModifiedBy>
  <cp:revision>66</cp:revision>
  <dcterms:created xsi:type="dcterms:W3CDTF">2011-04-05T22:34:02Z</dcterms:created>
  <dcterms:modified xsi:type="dcterms:W3CDTF">2011-12-07T17:17:21Z</dcterms:modified>
</cp:coreProperties>
</file>