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74" r:id="rId4"/>
    <p:sldId id="268" r:id="rId5"/>
    <p:sldId id="267" r:id="rId6"/>
    <p:sldId id="266" r:id="rId7"/>
    <p:sldId id="269" r:id="rId8"/>
    <p:sldId id="286" r:id="rId9"/>
    <p:sldId id="270" r:id="rId10"/>
    <p:sldId id="281" r:id="rId11"/>
    <p:sldId id="277" r:id="rId12"/>
    <p:sldId id="287" r:id="rId13"/>
    <p:sldId id="271" r:id="rId14"/>
    <p:sldId id="283" r:id="rId15"/>
    <p:sldId id="284" r:id="rId16"/>
    <p:sldId id="279" r:id="rId17"/>
    <p:sldId id="276" r:id="rId18"/>
    <p:sldId id="285" r:id="rId19"/>
    <p:sldId id="273" r:id="rId20"/>
    <p:sldId id="278" r:id="rId21"/>
    <p:sldId id="272" r:id="rId22"/>
    <p:sldId id="289" r:id="rId23"/>
    <p:sldId id="294" r:id="rId24"/>
    <p:sldId id="290" r:id="rId25"/>
    <p:sldId id="288" r:id="rId26"/>
    <p:sldId id="259" r:id="rId27"/>
    <p:sldId id="261" r:id="rId28"/>
    <p:sldId id="260" r:id="rId29"/>
    <p:sldId id="297" r:id="rId30"/>
    <p:sldId id="298" r:id="rId31"/>
    <p:sldId id="291" r:id="rId32"/>
    <p:sldId id="262" r:id="rId33"/>
    <p:sldId id="292" r:id="rId34"/>
    <p:sldId id="293" r:id="rId35"/>
    <p:sldId id="295" r:id="rId36"/>
    <p:sldId id="29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62" autoAdjust="0"/>
    <p:restoredTop sz="94660"/>
  </p:normalViewPr>
  <p:slideViewPr>
    <p:cSldViewPr>
      <p:cViewPr>
        <p:scale>
          <a:sx n="60" d="100"/>
          <a:sy n="60" d="100"/>
        </p:scale>
        <p:origin x="-552" y="-4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5F7D8-4640-44A8-BB9B-B0574E66B4C2}" type="datetimeFigureOut">
              <a:rPr lang="en-US" smtClean="0"/>
              <a:t>9/2/2015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AA070-F934-407F-ADBC-86648524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3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DD6F9A-3DBA-4ADF-920F-92C8A527D23F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WV DEP MS4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97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http://cfpub.epa.gov/npdes/home.cfm?program_id=6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7E77DF-F4B4-41D6-9921-FF5C3439296A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smtClean="0"/>
              <a:t>WV DEP BMP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24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E060-5B4C-4F0D-8D80-C52334A83568}" type="datetime1">
              <a:rPr lang="en-US" smtClean="0"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62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35AC9-82FD-4379-ACE9-887E78F695F5}" type="datetime1">
              <a:rPr lang="en-US" smtClean="0"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77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7CB0-1F31-4F59-B640-D67A247FF9CB}" type="datetime1">
              <a:rPr lang="en-US" smtClean="0"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3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8BF6-674D-4907-A501-D295D4D3BBB4}" type="datetime1">
              <a:rPr lang="en-US" smtClean="0"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938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2CE94-222E-4493-B629-0BF227BD90F6}" type="datetime1">
              <a:rPr lang="en-US" smtClean="0"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2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65AC6-2B2A-4A92-9127-BD3CF8956965}" type="datetime1">
              <a:rPr lang="en-US" smtClean="0"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42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174D-D74C-4610-A301-219557B2700E}" type="datetime1">
              <a:rPr lang="en-US" smtClean="0"/>
              <a:t>9/2/2015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DE59-CAB0-4747-B8EC-99B9C005AD2A}" type="datetime1">
              <a:rPr lang="en-US" smtClean="0"/>
              <a:t>9/2/2015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48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15BD2-9070-44C3-958D-E48EC89A26E5}" type="datetime1">
              <a:rPr lang="en-US" smtClean="0"/>
              <a:t>9/2/2015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854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1B5BC-E618-4331-960C-B3301AE4A8C5}" type="datetime1">
              <a:rPr lang="en-US" smtClean="0"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71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8DC80-68A9-4920-A7CC-24256980C770}" type="datetime1">
              <a:rPr lang="en-US" smtClean="0"/>
              <a:t>9/2/2015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07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9912A-A7A6-48D9-86B1-4BB6ECBF0E62}" type="datetime1">
              <a:rPr lang="en-US" smtClean="0"/>
              <a:t>9/2/2015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3BE3B-22DA-4231-974D-82A3202E48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9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p.wv.gov/WWE/Programs/stormwater/MS4/permits/Documents/Essential_Smart_Growth_Fixes_Rural_Development_%202012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epa.gov/care/library/community_culture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dep.wv.gov/WWE/Programs/stormwater/MS4/Pages/StormwaterManagementDesignandGuidanceManual.aspx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://www.dep.wv.gov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ater.usgs.gov/ed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ater.epa.gov/polwaste/green/bbfs.cfm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esapeakestormwater.net/" TargetMode="External"/><Relationship Id="rId7" Type="http://schemas.openxmlformats.org/officeDocument/2006/relationships/image" Target="../media/image30.png"/><Relationship Id="rId2" Type="http://schemas.openxmlformats.org/officeDocument/2006/relationships/hyperlink" Target="http://www.chesapeakebay.ne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hesapeakebay.net/about/programs/watershed_implementation_plan_tools" TargetMode="External"/><Relationship Id="rId5" Type="http://schemas.openxmlformats.org/officeDocument/2006/relationships/hyperlink" Target="http://www.youtube.com/user/CenterforWatershed/videos" TargetMode="External"/><Relationship Id="rId4" Type="http://schemas.openxmlformats.org/officeDocument/2006/relationships/hyperlink" Target="http://www.cwp.org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epa.gov/learn/training/wacademy/archives.cfm#w2012032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/>
          <a:lstStyle/>
          <a:p>
            <a:r>
              <a:rPr lang="en-US" dirty="0" smtClean="0"/>
              <a:t>Stormwater and GIS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76600"/>
            <a:ext cx="6400800" cy="2819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Eastern Panhandle WV GIS User Group Meeting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September 2, 2015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Jennifer </a:t>
            </a:r>
            <a:r>
              <a:rPr lang="en-US" sz="2400" dirty="0" smtClean="0">
                <a:solidFill>
                  <a:schemeClr val="tx1"/>
                </a:solidFill>
              </a:rPr>
              <a:t>Klages </a:t>
            </a:r>
            <a:r>
              <a:rPr lang="en-US" sz="2400" dirty="0" smtClean="0">
                <a:solidFill>
                  <a:schemeClr val="tx1"/>
                </a:solidFill>
              </a:rPr>
              <a:t>- Jennifer.L.Klages@wv.gov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Sebastian </a:t>
            </a:r>
            <a:r>
              <a:rPr lang="en-US" sz="2400" dirty="0" smtClean="0">
                <a:solidFill>
                  <a:schemeClr val="tx1"/>
                </a:solidFill>
              </a:rPr>
              <a:t>Donner </a:t>
            </a:r>
            <a:r>
              <a:rPr lang="en-US" sz="2400" dirty="0" smtClean="0">
                <a:solidFill>
                  <a:schemeClr val="tx1"/>
                </a:solidFill>
              </a:rPr>
              <a:t>- Sebastian.Donner@wv.gov</a:t>
            </a:r>
          </a:p>
          <a:p>
            <a:r>
              <a:rPr lang="en-US" sz="2400" dirty="0">
                <a:solidFill>
                  <a:schemeClr val="tx1"/>
                </a:solidFill>
              </a:rPr>
              <a:t>WV Department of Environmental Protection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Watershed Improvement Branch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923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62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C:\Users\Jenn\Pictures\October 2014 Christiane\SCEN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393" y="0"/>
            <a:ext cx="97536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4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Jenn\Pictures\October 2014 Christiane\a red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97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/>
              <a:t>Preserve and Protect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2F8A-BE4B-4152-8BE0-8FBA5111699B}" type="slidenum">
              <a:rPr lang="en-US" smtClean="0"/>
              <a:t>13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3784601"/>
            <a:ext cx="4114799" cy="3073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Undisturbed </a:t>
            </a:r>
            <a:r>
              <a:rPr lang="en-US" dirty="0">
                <a:solidFill>
                  <a:schemeClr val="tx1"/>
                </a:solidFill>
              </a:rPr>
              <a:t>Natural </a:t>
            </a:r>
            <a:r>
              <a:rPr lang="en-US" dirty="0" smtClean="0">
                <a:solidFill>
                  <a:schemeClr val="tx1"/>
                </a:solidFill>
              </a:rPr>
              <a:t>Areas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Ecologically </a:t>
            </a:r>
            <a:r>
              <a:rPr lang="en-US" dirty="0">
                <a:solidFill>
                  <a:schemeClr val="tx1"/>
                </a:solidFill>
              </a:rPr>
              <a:t>Sensitive </a:t>
            </a:r>
            <a:r>
              <a:rPr lang="en-US" dirty="0" smtClean="0">
                <a:solidFill>
                  <a:schemeClr val="tx1"/>
                </a:solidFill>
              </a:rPr>
              <a:t>Areas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Natural </a:t>
            </a:r>
            <a:r>
              <a:rPr lang="en-US" dirty="0">
                <a:solidFill>
                  <a:schemeClr val="tx1"/>
                </a:solidFill>
              </a:rPr>
              <a:t>Drainage </a:t>
            </a:r>
            <a:r>
              <a:rPr lang="en-US" dirty="0" smtClean="0">
                <a:solidFill>
                  <a:schemeClr val="tx1"/>
                </a:solidFill>
              </a:rPr>
              <a:t>Features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Porous, Erodible, and Native Soils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Valuable </a:t>
            </a:r>
            <a:r>
              <a:rPr lang="en-US" dirty="0">
                <a:solidFill>
                  <a:schemeClr val="tx1"/>
                </a:solidFill>
              </a:rPr>
              <a:t>Habitat Areas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Trees </a:t>
            </a:r>
            <a:r>
              <a:rPr lang="en-US" dirty="0">
                <a:solidFill>
                  <a:schemeClr val="tx1"/>
                </a:solidFill>
              </a:rPr>
              <a:t>and Vegetation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Riparian Buffer 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Steep </a:t>
            </a:r>
            <a:r>
              <a:rPr lang="en-US" dirty="0">
                <a:solidFill>
                  <a:schemeClr val="tx1"/>
                </a:solidFill>
              </a:rPr>
              <a:t>Slopes</a:t>
            </a:r>
          </a:p>
        </p:txBody>
      </p:sp>
    </p:spTree>
    <p:extLst>
      <p:ext uri="{BB962C8B-B14F-4D97-AF65-F5344CB8AC3E}">
        <p14:creationId xmlns:p14="http://schemas.microsoft.com/office/powerpoint/2010/main" val="2495439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24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enn\Pictures\2014-07-20 July 2014\July 2014 17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65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enn\Pictures\2013-03-29 i-phone march 2013\i-phone march 2013 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64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Jenn\Pictures\2013-03-29 i-phone march 2013\i-phone march 2013 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1021" y="0"/>
            <a:ext cx="91650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67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Jenn\Pictures\Edited pics\Backyard 2014 April 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4" y="15765"/>
            <a:ext cx="9138745" cy="685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48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Incorporate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Landscaping Areas in Parking Lots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Alternative </a:t>
            </a:r>
            <a:r>
              <a:rPr lang="en-US" dirty="0" err="1" smtClean="0">
                <a:solidFill>
                  <a:schemeClr val="tx1"/>
                </a:solidFill>
              </a:rPr>
              <a:t>Culs</a:t>
            </a:r>
            <a:r>
              <a:rPr lang="en-US" dirty="0" smtClean="0">
                <a:solidFill>
                  <a:schemeClr val="tx1"/>
                </a:solidFill>
              </a:rPr>
              <a:t>-de-Sac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Shared driveways</a:t>
            </a:r>
          </a:p>
          <a:p>
            <a:r>
              <a:rPr lang="en-US" dirty="0">
                <a:solidFill>
                  <a:schemeClr val="tx1"/>
                </a:solidFill>
              </a:rPr>
              <a:t>Sidewalks on one side for low-traffic roads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Grass swales used in lieu of curb &amp; </a:t>
            </a:r>
            <a:r>
              <a:rPr lang="en-US" dirty="0" smtClean="0">
                <a:solidFill>
                  <a:schemeClr val="tx1"/>
                </a:solidFill>
              </a:rPr>
              <a:t>gutter</a:t>
            </a:r>
          </a:p>
          <a:p>
            <a:r>
              <a:rPr lang="en-US" dirty="0">
                <a:solidFill>
                  <a:schemeClr val="tx1"/>
                </a:solidFill>
              </a:rPr>
              <a:t>Designs that Reduce </a:t>
            </a:r>
            <a:r>
              <a:rPr lang="en-US" dirty="0" err="1" smtClean="0">
                <a:solidFill>
                  <a:schemeClr val="tx1"/>
                </a:solidFill>
              </a:rPr>
              <a:t>Hydromodification</a:t>
            </a:r>
            <a:r>
              <a:rPr lang="en-US" dirty="0" smtClean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chemeClr val="tx1"/>
                </a:solidFill>
              </a:rPr>
              <a:t>Stream Impacts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2F8A-BE4B-4152-8BE0-8FBA511169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97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GIS &amp; STORMWATER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Municipal Separate Storm Sewer System - MS4 permit requirements</a:t>
            </a:r>
          </a:p>
          <a:p>
            <a:r>
              <a:rPr lang="en-US" dirty="0" smtClean="0"/>
              <a:t>Construction Stormwater permit</a:t>
            </a:r>
          </a:p>
          <a:p>
            <a:r>
              <a:rPr lang="en-US" dirty="0" smtClean="0"/>
              <a:t>Ordinance compliance</a:t>
            </a:r>
          </a:p>
          <a:p>
            <a:r>
              <a:rPr lang="en-US" dirty="0" smtClean="0"/>
              <a:t>Flood plain management</a:t>
            </a:r>
          </a:p>
          <a:p>
            <a:r>
              <a:rPr lang="en-US" dirty="0" smtClean="0"/>
              <a:t>Land use development</a:t>
            </a:r>
          </a:p>
          <a:p>
            <a:r>
              <a:rPr lang="en-US" dirty="0" smtClean="0"/>
              <a:t>Chesapeake Bay TMDL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5867400"/>
            <a:ext cx="7301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TMDL - Total Maximum Daily Load - West Virginia TMDLs @</a:t>
            </a:r>
          </a:p>
          <a:p>
            <a:pPr algn="ctr"/>
            <a:r>
              <a:rPr lang="en-US" sz="2000" dirty="0" smtClean="0"/>
              <a:t>http://www.dep.wv.gov/WWE/watershed/TMDL/Pages/default.aspx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0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s4.mm.bing.net/th?id=H.4524311224125255&amp;pid=1.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69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freeenterpriseforum.files.wordpress.com/2011/05/image_thumb2.png?w=422&amp;h=1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945" y="4698124"/>
            <a:ext cx="6400800" cy="215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2700"/>
            <a:ext cx="5562600" cy="990600"/>
          </a:xfrm>
        </p:spPr>
        <p:txBody>
          <a:bodyPr/>
          <a:lstStyle/>
          <a:p>
            <a:r>
              <a:rPr lang="en-US" dirty="0" smtClean="0"/>
              <a:t>Reduce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Impervious </a:t>
            </a:r>
            <a:r>
              <a:rPr lang="en-US" dirty="0" smtClean="0">
                <a:solidFill>
                  <a:schemeClr val="tx1"/>
                </a:solidFill>
              </a:rPr>
              <a:t>Surfaces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Clearing </a:t>
            </a:r>
            <a:r>
              <a:rPr lang="en-US" dirty="0">
                <a:solidFill>
                  <a:schemeClr val="tx1"/>
                </a:solidFill>
              </a:rPr>
              <a:t>and Grading Limits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Setbacks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Frontages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Roadway </a:t>
            </a:r>
            <a:r>
              <a:rPr lang="en-US" dirty="0">
                <a:solidFill>
                  <a:schemeClr val="tx1"/>
                </a:solidFill>
              </a:rPr>
              <a:t>Lengths and Widths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Sidewalk </a:t>
            </a:r>
            <a:r>
              <a:rPr lang="en-US" dirty="0">
                <a:solidFill>
                  <a:schemeClr val="tx1"/>
                </a:solidFill>
              </a:rPr>
              <a:t>and Driveway Lengths and Widths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Parking </a:t>
            </a:r>
            <a:r>
              <a:rPr lang="en-US" dirty="0">
                <a:solidFill>
                  <a:schemeClr val="tx1"/>
                </a:solidFill>
              </a:rPr>
              <a:t>Lot Footprints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Building </a:t>
            </a:r>
            <a:r>
              <a:rPr lang="en-US" dirty="0">
                <a:solidFill>
                  <a:schemeClr val="tx1"/>
                </a:solidFill>
              </a:rPr>
              <a:t>Footprints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2F8A-BE4B-4152-8BE0-8FBA511169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85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Compensate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Implement Stormwater Control Measures, aka structural </a:t>
            </a:r>
          </a:p>
          <a:p>
            <a:pPr marL="0" indent="0" algn="ctr">
              <a:buNone/>
            </a:pPr>
            <a:r>
              <a:rPr lang="en-US" dirty="0" smtClean="0"/>
              <a:t>Best Management Practices (BMPs)</a:t>
            </a:r>
          </a:p>
          <a:p>
            <a:endParaRPr lang="en-US" dirty="0" smtClean="0"/>
          </a:p>
          <a:p>
            <a:r>
              <a:rPr lang="en-US" dirty="0" smtClean="0"/>
              <a:t>Sheet </a:t>
            </a:r>
            <a:r>
              <a:rPr lang="en-US" dirty="0"/>
              <a:t>Flow to Vegetated Filter Strips and Conservation Areas</a:t>
            </a:r>
          </a:p>
          <a:p>
            <a:r>
              <a:rPr lang="en-US" dirty="0"/>
              <a:t>Regenerative Stormwater Conveyance System</a:t>
            </a:r>
          </a:p>
          <a:p>
            <a:r>
              <a:rPr lang="en-US" dirty="0"/>
              <a:t>Impervious Surface Disconnection</a:t>
            </a:r>
          </a:p>
          <a:p>
            <a:r>
              <a:rPr lang="en-US" dirty="0"/>
              <a:t>Bioretention</a:t>
            </a:r>
          </a:p>
          <a:p>
            <a:r>
              <a:rPr lang="en-US" dirty="0"/>
              <a:t>Infiltration</a:t>
            </a:r>
          </a:p>
          <a:p>
            <a:r>
              <a:rPr lang="en-US" dirty="0"/>
              <a:t>Filtration </a:t>
            </a:r>
          </a:p>
          <a:p>
            <a:r>
              <a:rPr lang="en-US" dirty="0"/>
              <a:t>Permeable Pavement</a:t>
            </a:r>
          </a:p>
          <a:p>
            <a:r>
              <a:rPr lang="en-US" dirty="0"/>
              <a:t>Grass Swale</a:t>
            </a:r>
          </a:p>
          <a:p>
            <a:r>
              <a:rPr lang="en-US" dirty="0"/>
              <a:t>Rainwater Harvesting</a:t>
            </a:r>
          </a:p>
          <a:p>
            <a:r>
              <a:rPr lang="en-US" dirty="0"/>
              <a:t>Vegetated Roofs</a:t>
            </a:r>
          </a:p>
          <a:p>
            <a:r>
              <a:rPr lang="en-US" dirty="0"/>
              <a:t>Stormwater Wetlands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38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362200"/>
          </a:xfrm>
        </p:spPr>
        <p:txBody>
          <a:bodyPr/>
          <a:lstStyle/>
          <a:p>
            <a:r>
              <a:rPr lang="en-US" dirty="0"/>
              <a:t>Essential Smart Growth Fixes for Rural Planning, Zoning, and Development Codes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0"/>
            <a:ext cx="88392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1"/>
                </a:solidFill>
                <a:hlinkClick r:id="rId2"/>
              </a:rPr>
              <a:t>http://www.dep.wv.gov/WWE/Programs/stormwater/MS4/permits/Documents/Essential_Smart_Growth_Fixes_Rural_Development_%</a:t>
            </a:r>
            <a:r>
              <a:rPr lang="en-US" sz="2000" b="1" dirty="0" smtClean="0">
                <a:solidFill>
                  <a:schemeClr val="tx1"/>
                </a:solidFill>
                <a:hlinkClick r:id="rId2"/>
              </a:rPr>
              <a:t>202012.pdf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596" y="3048000"/>
            <a:ext cx="89674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Determine Areas for Growth and for Preservation </a:t>
            </a:r>
          </a:p>
          <a:p>
            <a:r>
              <a:rPr lang="en-US" sz="2000" dirty="0">
                <a:latin typeface="+mj-lt"/>
              </a:rPr>
              <a:t>Incorporate Fiscal Impact Analysis in Development Reviews </a:t>
            </a:r>
            <a:r>
              <a:rPr lang="en-US" sz="2000" b="1" dirty="0" smtClean="0">
                <a:latin typeface="+mj-lt"/>
              </a:rPr>
              <a:t> 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Reform Rural Planned Unit Developments </a:t>
            </a:r>
          </a:p>
          <a:p>
            <a:r>
              <a:rPr lang="en-US" sz="2000" dirty="0">
                <a:latin typeface="+mj-lt"/>
              </a:rPr>
              <a:t>Use Wastewater Infrastructure Practices That Meet Development Goals </a:t>
            </a:r>
            <a:r>
              <a:rPr lang="en-US" sz="2000" b="1" dirty="0" smtClean="0">
                <a:latin typeface="+mj-lt"/>
              </a:rPr>
              <a:t> 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Right-Size Rural Roads </a:t>
            </a:r>
          </a:p>
          <a:p>
            <a:r>
              <a:rPr lang="en-US" sz="2000" dirty="0">
                <a:latin typeface="+mj-lt"/>
              </a:rPr>
              <a:t>Encourage Appropriate Densities on the Periphery </a:t>
            </a:r>
          </a:p>
          <a:p>
            <a:r>
              <a:rPr lang="en-US" sz="2000" dirty="0">
                <a:latin typeface="+mj-lt"/>
              </a:rPr>
              <a:t>Use Cluster Development to Transition From Town to Countryside </a:t>
            </a:r>
            <a:r>
              <a:rPr lang="en-US" sz="2000" b="1" dirty="0" smtClean="0">
                <a:latin typeface="+mj-lt"/>
              </a:rPr>
              <a:t> 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Create Annexation Policies and Development Standards That </a:t>
            </a:r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      Preserve </a:t>
            </a:r>
            <a:r>
              <a:rPr lang="en-US" sz="2000" dirty="0">
                <a:latin typeface="+mj-lt"/>
              </a:rPr>
              <a:t>Rural Character </a:t>
            </a:r>
          </a:p>
          <a:p>
            <a:r>
              <a:rPr lang="en-US" sz="2000" dirty="0">
                <a:latin typeface="+mj-lt"/>
              </a:rPr>
              <a:t>Protect Agricultural and Sensitive Natural Areas </a:t>
            </a:r>
            <a:r>
              <a:rPr lang="en-US" sz="2000" b="1" dirty="0" smtClean="0">
                <a:latin typeface="+mj-lt"/>
              </a:rPr>
              <a:t> </a:t>
            </a: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Plan and Encourage Rural Commercial Development </a:t>
            </a:r>
            <a:r>
              <a:rPr lang="en-US" sz="2000" dirty="0" smtClean="0">
                <a:latin typeface="+mj-lt"/>
              </a:rPr>
              <a:t> </a:t>
            </a:r>
            <a:endParaRPr lang="en-US" sz="2000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9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en-US" dirty="0"/>
              <a:t>Community Culture</a:t>
            </a:r>
            <a:br>
              <a:rPr lang="en-US" dirty="0"/>
            </a:br>
            <a:r>
              <a:rPr lang="en-US" dirty="0"/>
              <a:t>and the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6858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1"/>
                </a:solidFill>
              </a:rPr>
              <a:t>Comprehensive EPA guide with case studies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  <a:hlinkClick r:id="rId2"/>
              </a:rPr>
              <a:t>http://www.epa.gov/care/library/community_culture.pdf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73609"/>
            <a:ext cx="9144000" cy="478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How To Keep Track? </a:t>
            </a:r>
            <a:r>
              <a:rPr lang="en-US" dirty="0"/>
              <a:t>- </a:t>
            </a:r>
            <a:r>
              <a:rPr lang="en-US" b="1" dirty="0" smtClean="0"/>
              <a:t>GIS</a:t>
            </a:r>
            <a:endParaRPr lang="en-US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5" r="2195" b="1875"/>
          <a:stretch/>
        </p:blipFill>
        <p:spPr bwMode="auto">
          <a:xfrm>
            <a:off x="304800" y="1066800"/>
            <a:ext cx="8382000" cy="488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6019800"/>
            <a:ext cx="8229600" cy="6857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http://</a:t>
            </a:r>
            <a:r>
              <a:rPr lang="en-US" sz="3600" dirty="0" smtClean="0"/>
              <a:t>tagis.dep.wv.gov/WVWaterPlan</a:t>
            </a:r>
            <a:endParaRPr lang="en-US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53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BMP Tracking &amp;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MS4 permit and Chesapeake Bay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1.  Project </a:t>
            </a:r>
            <a:r>
              <a:rPr lang="en-US" dirty="0"/>
              <a:t>type/category (new/re development, </a:t>
            </a:r>
            <a:r>
              <a:rPr lang="en-US" dirty="0" smtClean="0"/>
              <a:t>retrofit)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2.  BMP </a:t>
            </a:r>
            <a:r>
              <a:rPr lang="en-US" dirty="0"/>
              <a:t>name(s)</a:t>
            </a:r>
          </a:p>
          <a:p>
            <a:pPr marL="0" indent="0">
              <a:buNone/>
            </a:pPr>
            <a:r>
              <a:rPr lang="en-US" dirty="0" smtClean="0"/>
              <a:t>3.  Stormwater Treatment </a:t>
            </a:r>
            <a:r>
              <a:rPr lang="en-US" dirty="0"/>
              <a:t>or </a:t>
            </a:r>
            <a:r>
              <a:rPr lang="en-US" dirty="0" smtClean="0"/>
              <a:t>Runoff Reduction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4.  Volume </a:t>
            </a:r>
            <a:r>
              <a:rPr lang="en-US" dirty="0"/>
              <a:t>of water treated at a site</a:t>
            </a:r>
          </a:p>
          <a:p>
            <a:pPr marL="0" indent="0">
              <a:buNone/>
            </a:pPr>
            <a:r>
              <a:rPr lang="en-US" dirty="0" smtClean="0"/>
              <a:t>5.  Impervious </a:t>
            </a:r>
            <a:r>
              <a:rPr lang="en-US" dirty="0"/>
              <a:t>acres treated by the practice(s)</a:t>
            </a:r>
          </a:p>
          <a:p>
            <a:pPr marL="0" indent="0">
              <a:buNone/>
            </a:pPr>
            <a:r>
              <a:rPr lang="en-US" dirty="0" smtClean="0"/>
              <a:t>6.  Total </a:t>
            </a:r>
            <a:r>
              <a:rPr lang="en-US" dirty="0"/>
              <a:t>site acres treated by the practice(s)</a:t>
            </a:r>
          </a:p>
          <a:p>
            <a:pPr marL="0" indent="0">
              <a:buNone/>
            </a:pPr>
            <a:r>
              <a:rPr lang="en-US" dirty="0" smtClean="0"/>
              <a:t>7.  Location </a:t>
            </a:r>
            <a:r>
              <a:rPr lang="en-US" dirty="0"/>
              <a:t>(</a:t>
            </a:r>
            <a:r>
              <a:rPr lang="en-US" dirty="0" err="1"/>
              <a:t>lat</a:t>
            </a:r>
            <a:r>
              <a:rPr lang="en-US" dirty="0"/>
              <a:t>/long)</a:t>
            </a:r>
          </a:p>
          <a:p>
            <a:pPr marL="0" indent="0">
              <a:buNone/>
            </a:pPr>
            <a:r>
              <a:rPr lang="en-US" dirty="0" smtClean="0"/>
              <a:t>8.  Date </a:t>
            </a:r>
            <a:r>
              <a:rPr lang="en-US" dirty="0"/>
              <a:t>installed</a:t>
            </a:r>
          </a:p>
          <a:p>
            <a:pPr marL="0" indent="0">
              <a:buNone/>
            </a:pPr>
            <a:r>
              <a:rPr lang="en-US" dirty="0" smtClean="0"/>
              <a:t>9.  Date </a:t>
            </a:r>
            <a:r>
              <a:rPr lang="en-US" dirty="0"/>
              <a:t>inspected</a:t>
            </a:r>
          </a:p>
          <a:p>
            <a:pPr marL="0" indent="0">
              <a:buNone/>
            </a:pPr>
            <a:r>
              <a:rPr lang="en-US" dirty="0" smtClean="0"/>
              <a:t>10. Practice duration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69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8481"/>
            <a:ext cx="7772400" cy="6640201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14400"/>
            <a:ext cx="46386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51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 Use Change Verification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 use changes 2011 through 2014</a:t>
            </a:r>
          </a:p>
          <a:p>
            <a:r>
              <a:rPr lang="en-US" dirty="0" smtClean="0"/>
              <a:t>Chesapeake Bay Watershed</a:t>
            </a:r>
          </a:p>
          <a:p>
            <a:pPr lvl="2"/>
            <a:r>
              <a:rPr lang="en-US" dirty="0" smtClean="0"/>
              <a:t>Eight County Eastern Panhandle</a:t>
            </a:r>
          </a:p>
          <a:p>
            <a:r>
              <a:rPr lang="en-US" dirty="0" smtClean="0"/>
              <a:t>Assessment of </a:t>
            </a:r>
            <a:r>
              <a:rPr lang="en-US" dirty="0" smtClean="0"/>
              <a:t>changes in nutrient </a:t>
            </a:r>
            <a:r>
              <a:rPr lang="en-US" dirty="0" smtClean="0"/>
              <a:t>&amp; sediment loads </a:t>
            </a:r>
            <a:r>
              <a:rPr lang="en-US" dirty="0" smtClean="0"/>
              <a:t>due to development</a:t>
            </a:r>
          </a:p>
          <a:p>
            <a:r>
              <a:rPr lang="en-US" dirty="0" smtClean="0"/>
              <a:t>“Holding the Line” to avoid net increases in the urban/developed lands sector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23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Observed Land Use Changes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0840139"/>
              </p:ext>
            </p:extLst>
          </p:nvPr>
        </p:nvGraphicFramePr>
        <p:xfrm>
          <a:off x="152401" y="1676400"/>
          <a:ext cx="8915399" cy="34290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9667"/>
                <a:gridCol w="548363"/>
                <a:gridCol w="542676"/>
                <a:gridCol w="899237"/>
                <a:gridCol w="651267"/>
                <a:gridCol w="1085353"/>
                <a:gridCol w="620202"/>
                <a:gridCol w="930303"/>
                <a:gridCol w="805731"/>
                <a:gridCol w="762000"/>
                <a:gridCol w="990600"/>
              </a:tblGrid>
              <a:tr h="619699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Berkeley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Grant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Hampshire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Hardy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Jefferson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Mineral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Morgan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Pendelton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330506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Permitted Acres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5621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2464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158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1737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53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61969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Land use change acres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4190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1775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797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44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1370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159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61969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% Permit Acres developed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96%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59%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34%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20%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61969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% Permit Acres not used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28%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72%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66%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80%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61969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% of TOTAL Land Use Changes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100%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42%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19%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1.1%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33%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0.4%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0.2%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05200" y="6096000"/>
            <a:ext cx="257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Preliminary Results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45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ts val="3600"/>
              </a:spcBef>
            </a:pPr>
            <a:r>
              <a:rPr lang="en-US" sz="3600" dirty="0" smtClean="0"/>
              <a:t>MS4 – Regulatory Stormwater GIS Frontier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3276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M</a:t>
            </a:r>
            <a:r>
              <a:rPr lang="en-US" sz="3600" dirty="0"/>
              <a:t>unicipal - Local Government</a:t>
            </a:r>
            <a:br>
              <a:rPr lang="en-US" sz="3600" dirty="0"/>
            </a:br>
            <a:r>
              <a:rPr lang="en-US" sz="3600" b="1" dirty="0"/>
              <a:t>S</a:t>
            </a:r>
            <a:r>
              <a:rPr lang="en-US" sz="3600" dirty="0"/>
              <a:t>eparate - Separated from Sanitary Sewer</a:t>
            </a:r>
            <a:br>
              <a:rPr lang="en-US" sz="3600" dirty="0"/>
            </a:br>
            <a:r>
              <a:rPr lang="en-US" sz="3600" b="1" dirty="0"/>
              <a:t>S</a:t>
            </a:r>
            <a:r>
              <a:rPr lang="en-US" sz="3600" dirty="0"/>
              <a:t>torm - Rain Causing Runoff</a:t>
            </a:r>
            <a:br>
              <a:rPr lang="en-US" sz="3600" dirty="0"/>
            </a:br>
            <a:r>
              <a:rPr lang="en-US" sz="3600" b="1" dirty="0"/>
              <a:t>S</a:t>
            </a:r>
            <a:r>
              <a:rPr lang="en-US" sz="3600" dirty="0"/>
              <a:t>ewer – Conveyance </a:t>
            </a:r>
            <a:br>
              <a:rPr lang="en-US" sz="3600" dirty="0"/>
            </a:br>
            <a:r>
              <a:rPr lang="en-US" sz="3600" b="1" dirty="0"/>
              <a:t>S</a:t>
            </a:r>
            <a:r>
              <a:rPr lang="en-US" sz="3600" dirty="0"/>
              <a:t>ystem - Structural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5873070"/>
              </p:ext>
            </p:extLst>
          </p:nvPr>
        </p:nvGraphicFramePr>
        <p:xfrm>
          <a:off x="199516" y="228599"/>
          <a:ext cx="8715886" cy="65333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8872"/>
                <a:gridCol w="695416"/>
                <a:gridCol w="670129"/>
                <a:gridCol w="771280"/>
                <a:gridCol w="935651"/>
                <a:gridCol w="1062092"/>
                <a:gridCol w="1264392"/>
                <a:gridCol w="1159027"/>
                <a:gridCol w="1159027"/>
              </a:tblGrid>
              <a:tr h="259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TOTAL Land Use Change Summary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Percent of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259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Land Use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Acres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Total Land Use Change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Change in Delivered Loads (lbs/year)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95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PRE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POST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l-GR" sz="1600" u="none" strike="noStrike">
                          <a:effectLst/>
                        </a:rPr>
                        <a:t>Δ </a:t>
                      </a:r>
                      <a:r>
                        <a:rPr lang="en-US" sz="1600" u="none" strike="noStrike">
                          <a:effectLst/>
                        </a:rPr>
                        <a:t>Acre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PRE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POST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TN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TP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TSS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259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rid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125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393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268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3.0%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9.4%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1,873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244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112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259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nid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94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351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257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2.2%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8.4%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1,389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233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107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259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rpd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390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944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554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9.3%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22.5%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3,091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143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  32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259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npd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319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652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333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7.6%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15.6%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 2,450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121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  27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48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rcn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440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58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(382)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10.5%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(4,610)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(1,580)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(2,933)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48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hay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71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54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(17)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1.7%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     (54)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   (5)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     (1)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48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row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1,236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63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(1,173)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29.5%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1.5%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(28,785)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(1,378)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(173)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48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pas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55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8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(47)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1.3%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   (74)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   (15)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     (9)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48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trp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-  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(4)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 (222)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   (36)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   (13)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48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urs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2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-  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(2)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 (288)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   (80)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     (3)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48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for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990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702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(289)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23.6%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16.8%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 (383)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   (27)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     (6)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259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hyo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375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966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591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8.9%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23.1%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1,773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  21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    29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48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hvf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90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-  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(90)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2.1%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0.0%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 (810)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  (34)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       (13)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  <a:tr h="489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TOTAL LUC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4,190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4,190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     (0)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100%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(24,650)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</a:rPr>
                        <a:t>       (2,393)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</a:rPr>
                        <a:t>       (2,844)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581" marR="7581" marT="7581" marB="0" anchor="b"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595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WV BMP Guidance Manual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756" y="1570547"/>
            <a:ext cx="8229600" cy="1066801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>
                <a:solidFill>
                  <a:schemeClr val="tx2"/>
                </a:solidFill>
                <a:hlinkClick r:id="rId2"/>
              </a:rPr>
              <a:t>http://</a:t>
            </a:r>
            <a:r>
              <a:rPr lang="en-US" sz="1600" dirty="0" smtClean="0">
                <a:solidFill>
                  <a:schemeClr val="tx2"/>
                </a:solidFill>
                <a:hlinkClick r:id="rId2"/>
              </a:rPr>
              <a:t>www.dep.wv.gov/WWE/Programs/stormwater/MS4/Pages/StormwaterManagementDesignandGuidanceManual.aspx</a:t>
            </a:r>
            <a:r>
              <a:rPr lang="en-US" sz="1600" dirty="0" smtClean="0">
                <a:solidFill>
                  <a:schemeClr val="tx2"/>
                </a:solidFill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2F8A-BE4B-4152-8BE0-8FBA5111699B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5874" y="2209801"/>
            <a:ext cx="6898126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876800"/>
            <a:ext cx="2209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prstClr val="black"/>
                </a:solidFill>
                <a:hlinkClick r:id="rId4"/>
              </a:rPr>
              <a:t>www.dep.wv.gov</a:t>
            </a:r>
            <a:endParaRPr lang="en-US" sz="2000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   Water </a:t>
            </a:r>
            <a:r>
              <a:rPr lang="en-US" dirty="0">
                <a:solidFill>
                  <a:prstClr val="black"/>
                </a:solidFill>
              </a:rPr>
              <a:t>&amp; Waste 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     – Permitting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        – Stormwater </a:t>
            </a:r>
          </a:p>
          <a:p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          Permits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286000"/>
            <a:ext cx="2057400" cy="2057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7712" y="1160912"/>
            <a:ext cx="8617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West </a:t>
            </a:r>
            <a:r>
              <a:rPr lang="en-US" sz="2000" dirty="0" smtClean="0"/>
              <a:t>Virginia Stormwater </a:t>
            </a:r>
            <a:r>
              <a:rPr lang="en-US" sz="2000" dirty="0"/>
              <a:t>Management </a:t>
            </a:r>
            <a:r>
              <a:rPr lang="en-US" sz="2000" dirty="0" smtClean="0"/>
              <a:t>and Design </a:t>
            </a:r>
            <a:r>
              <a:rPr lang="en-US" sz="2000" dirty="0"/>
              <a:t>Guidance Manual</a:t>
            </a:r>
          </a:p>
        </p:txBody>
      </p:sp>
    </p:spTree>
    <p:extLst>
      <p:ext uri="{BB962C8B-B14F-4D97-AF65-F5344CB8AC3E}">
        <p14:creationId xmlns:p14="http://schemas.microsoft.com/office/powerpoint/2010/main" val="333883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200" y="1248429"/>
            <a:ext cx="5943600" cy="560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0"/>
            <a:ext cx="83058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/>
              <a:t>http://www.dep.wv.gov/WWE/Programs/stormwater/MS4/permits/Pages/ToolsandGuidance.aspx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13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2954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Erosion &amp; </a:t>
            </a:r>
            <a:r>
              <a:rPr lang="en-US" dirty="0"/>
              <a:t>Sediment Control</a:t>
            </a:r>
            <a:br>
              <a:rPr lang="en-US" dirty="0"/>
            </a:br>
            <a:r>
              <a:rPr lang="en-US" sz="1800" dirty="0"/>
              <a:t>https://apps.dep.wv.gov/dwwm/stormwater/BMP/index.html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2F8A-BE4B-4152-8BE0-8FBA5111699B}" type="slidenum">
              <a:rPr lang="en-US" smtClean="0"/>
              <a:t>33</a:t>
            </a:fld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15095"/>
            <a:ext cx="9144000" cy="5342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e027142\AppData\Local\Microsoft\Windows\Temporary Internet Files\Content.IE5\F9NB30SX\qrcode.2028031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4709" y="2438400"/>
            <a:ext cx="2096813" cy="409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68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US Geological Survey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83377"/>
            <a:ext cx="4267200" cy="59362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dirty="0">
                <a:hlinkClick r:id="rId2"/>
              </a:rPr>
              <a:t>http://water.usgs.gov/edu</a:t>
            </a:r>
            <a:r>
              <a:rPr lang="en-US" b="1" dirty="0" smtClean="0">
                <a:hlinkClick r:id="rId2"/>
              </a:rPr>
              <a:t>/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4666"/>
            <a:ext cx="9159240" cy="416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0680" y="3337560"/>
            <a:ext cx="3703320" cy="35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5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LID </a:t>
            </a:r>
            <a:r>
              <a:rPr lang="en-US" dirty="0"/>
              <a:t>"Barrier Busters"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Fact </a:t>
            </a:r>
            <a:r>
              <a:rPr lang="en-US" dirty="0"/>
              <a:t>Sheet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1"/>
            <a:ext cx="8229600" cy="60959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hlinkClick r:id="rId2"/>
              </a:rPr>
              <a:t>http://</a:t>
            </a:r>
            <a:r>
              <a:rPr lang="en-US" b="1" dirty="0" smtClean="0">
                <a:hlinkClick r:id="rId2"/>
              </a:rPr>
              <a:t>water.epa.gov/polwaste/green/bbfs.cfm</a:t>
            </a: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2590800"/>
            <a:ext cx="9144001" cy="426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C066-D54E-4C74-A668-0E64F85E58F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781800" cy="1266825"/>
          </a:xfrm>
        </p:spPr>
        <p:txBody>
          <a:bodyPr/>
          <a:lstStyle/>
          <a:p>
            <a:r>
              <a:rPr lang="en-US" dirty="0" smtClean="0"/>
              <a:t>Bay Resources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Chesapeake Bay Program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hlinkClick r:id="rId2"/>
              </a:rPr>
              <a:t>www.chesapeakebay.net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Chesapeake Stormwater Network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hlinkClick r:id="rId3"/>
              </a:rPr>
              <a:t>www.chesapeakestormwater.net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Center for Watershed Protection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hlinkClick r:id="rId4"/>
              </a:rPr>
              <a:t>www.cwp.org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  <a:hlinkClick r:id="rId5"/>
              </a:rPr>
              <a:t>www.youtube.com/user/CenterforWatershed/videos</a:t>
            </a:r>
            <a:endParaRPr lang="en-US" dirty="0" smtClean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en-US" dirty="0" smtClean="0">
                <a:solidFill>
                  <a:prstClr val="black"/>
                </a:solidFill>
              </a:rPr>
              <a:t>Watershed </a:t>
            </a:r>
            <a:r>
              <a:rPr lang="en-US" dirty="0">
                <a:solidFill>
                  <a:prstClr val="black"/>
                </a:solidFill>
              </a:rPr>
              <a:t>Implementation </a:t>
            </a:r>
            <a:r>
              <a:rPr lang="en-US" dirty="0" smtClean="0">
                <a:solidFill>
                  <a:prstClr val="black"/>
                </a:solidFill>
              </a:rPr>
              <a:t>Tools</a:t>
            </a:r>
          </a:p>
          <a:p>
            <a:pPr marL="0" lvl="0" indent="0">
              <a:buNone/>
            </a:pPr>
            <a:r>
              <a:rPr lang="en-US" dirty="0" smtClean="0">
                <a:solidFill>
                  <a:prstClr val="black"/>
                </a:solidFill>
                <a:hlinkClick r:id="rId6"/>
              </a:rPr>
              <a:t>http</a:t>
            </a:r>
            <a:r>
              <a:rPr lang="en-US" dirty="0">
                <a:solidFill>
                  <a:prstClr val="black"/>
                </a:solidFill>
                <a:hlinkClick r:id="rId6"/>
              </a:rPr>
              <a:t>://www.chesapeakebay.net/about/programs/watershed_implementation_plan_tools</a:t>
            </a:r>
            <a:endParaRPr lang="en-US" sz="2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304800"/>
            <a:ext cx="2228850" cy="222885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81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84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7680" y="2514600"/>
            <a:ext cx="477012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Water Quality Standards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Designated uses = Desired uses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Drinking, Agriculture, Industrial </a:t>
            </a:r>
            <a:r>
              <a:rPr lang="en-US" sz="2000" dirty="0">
                <a:solidFill>
                  <a:schemeClr val="tx1"/>
                </a:solidFill>
              </a:rPr>
              <a:t>water supply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Human </a:t>
            </a:r>
            <a:r>
              <a:rPr lang="en-US" sz="2000" dirty="0">
                <a:solidFill>
                  <a:schemeClr val="tx1"/>
                </a:solidFill>
              </a:rPr>
              <a:t>Contact Recreation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Catching/eating </a:t>
            </a:r>
            <a:r>
              <a:rPr lang="en-US" sz="2000" dirty="0">
                <a:solidFill>
                  <a:schemeClr val="tx1"/>
                </a:solidFill>
              </a:rPr>
              <a:t>Fish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Aquatic </a:t>
            </a:r>
            <a:r>
              <a:rPr lang="en-US" sz="2000" dirty="0">
                <a:solidFill>
                  <a:schemeClr val="tx1"/>
                </a:solidFill>
              </a:rPr>
              <a:t>life protection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Religious/cultural </a:t>
            </a:r>
            <a:r>
              <a:rPr lang="en-US" sz="2000" dirty="0">
                <a:solidFill>
                  <a:schemeClr val="tx1"/>
                </a:solidFill>
              </a:rPr>
              <a:t>practices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1440" y="4648200"/>
            <a:ext cx="4206240" cy="838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900" b="1" dirty="0" smtClean="0">
                <a:solidFill>
                  <a:schemeClr val="tx1"/>
                </a:solidFill>
                <a:hlinkClick r:id="rId3"/>
              </a:rPr>
              <a:t>water.epa.gov/learn/training/</a:t>
            </a:r>
            <a:r>
              <a:rPr lang="en-US" sz="1900" b="1" dirty="0" err="1" smtClean="0">
                <a:solidFill>
                  <a:schemeClr val="tx1"/>
                </a:solidFill>
                <a:hlinkClick r:id="rId3"/>
              </a:rPr>
              <a:t>wacademy</a:t>
            </a:r>
            <a:r>
              <a:rPr lang="en-US" sz="1900" b="1" dirty="0" smtClean="0">
                <a:solidFill>
                  <a:schemeClr val="tx1"/>
                </a:solidFill>
                <a:hlinkClick r:id="rId3"/>
              </a:rPr>
              <a:t>/archives.cfm#w20120321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3C066-D54E-4C74-A668-0E64F85E58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5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Stormwater Runoff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Precipitation flowing </a:t>
            </a:r>
            <a:r>
              <a:rPr lang="en-US" dirty="0">
                <a:solidFill>
                  <a:schemeClr val="tx1"/>
                </a:solidFill>
              </a:rPr>
              <a:t>over land 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Increased by impervious surfaces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Urban development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Hard – concrete, asphalt, roofs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No infiltration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Collects pollutants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Sediments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Debris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Chemicals</a:t>
            </a:r>
          </a:p>
          <a:p>
            <a:pPr lvl="2"/>
            <a:r>
              <a:rPr lang="en-US" dirty="0" smtClean="0"/>
              <a:t>Nutrients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Heavy metals</a:t>
            </a:r>
          </a:p>
          <a:p>
            <a:pPr lvl="2"/>
            <a:r>
              <a:rPr lang="en-US" dirty="0" smtClean="0"/>
              <a:t>Hydrocarbons</a:t>
            </a:r>
            <a:endParaRPr lang="en-US" dirty="0" smtClean="0">
              <a:solidFill>
                <a:schemeClr val="tx1"/>
              </a:solidFill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Endocrine disruptors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Typically not treated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92F8A-BE4B-4152-8BE0-8FBA5111699B}" type="slidenum">
              <a:rPr lang="en-US" smtClean="0"/>
              <a:t>7</a:t>
            </a:fld>
            <a:endParaRPr lang="en-US"/>
          </a:p>
        </p:txBody>
      </p:sp>
      <p:pic>
        <p:nvPicPr>
          <p:cNvPr id="2052" name="Picture 4" descr="http://www.deeproot.com/blog/wp-content/uploads/stories/urban%20runo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9613" y="3134710"/>
            <a:ext cx="4964387" cy="37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56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163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Watershed Protection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1. Minimize impervious surfaces</a:t>
            </a:r>
          </a:p>
          <a:p>
            <a:pPr marL="393700" indent="-393700">
              <a:buNone/>
            </a:pPr>
            <a:r>
              <a:rPr lang="en-US" sz="2800" dirty="0">
                <a:solidFill>
                  <a:schemeClr val="tx1"/>
                </a:solidFill>
              </a:rPr>
              <a:t>2. Preserve, protect, create and restore ecologically sensitive areas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3. Prevent or reduce thermal impacts to streams</a:t>
            </a:r>
          </a:p>
          <a:p>
            <a:pPr marL="393700" indent="-393700">
              <a:buNone/>
            </a:pPr>
            <a:r>
              <a:rPr lang="en-US" sz="2800" dirty="0">
                <a:solidFill>
                  <a:schemeClr val="tx1"/>
                </a:solidFill>
              </a:rPr>
              <a:t>4. Avoid or prevent </a:t>
            </a:r>
            <a:r>
              <a:rPr lang="en-US" sz="2800" dirty="0" smtClean="0">
                <a:solidFill>
                  <a:schemeClr val="tx1"/>
                </a:solidFill>
              </a:rPr>
              <a:t>changes to streams </a:t>
            </a:r>
            <a:r>
              <a:rPr lang="en-US" sz="2800" dirty="0">
                <a:solidFill>
                  <a:schemeClr val="tx1"/>
                </a:solidFill>
              </a:rPr>
              <a:t>and </a:t>
            </a:r>
            <a:r>
              <a:rPr lang="en-US" sz="2800" dirty="0" smtClean="0">
                <a:solidFill>
                  <a:schemeClr val="tx1"/>
                </a:solidFill>
              </a:rPr>
              <a:t>other bodies of water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5. Protect trees and other vegetation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6. Protect native soils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3BE3B-22DA-4231-974D-82A3202E48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9813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2553</TotalTime>
  <Words>1118</Words>
  <Application>Microsoft Office PowerPoint</Application>
  <PresentationFormat>On-screen Show (4:3)</PresentationFormat>
  <Paragraphs>393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Stormwater and GIS</vt:lpstr>
      <vt:lpstr>GIS &amp; STORMWATER</vt:lpstr>
      <vt:lpstr>MS4 – Regulatory Stormwater GIS Frontier</vt:lpstr>
      <vt:lpstr>PowerPoint Presentation</vt:lpstr>
      <vt:lpstr>PowerPoint Presentation</vt:lpstr>
      <vt:lpstr>Water Quality Standards </vt:lpstr>
      <vt:lpstr>Stormwater Runoff</vt:lpstr>
      <vt:lpstr>PowerPoint Presentation</vt:lpstr>
      <vt:lpstr>Watershed Protection Elements</vt:lpstr>
      <vt:lpstr>PowerPoint Presentation</vt:lpstr>
      <vt:lpstr>PowerPoint Presentation</vt:lpstr>
      <vt:lpstr>PowerPoint Presentation</vt:lpstr>
      <vt:lpstr>Preserve and Protect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Incorporate</vt:lpstr>
      <vt:lpstr>PowerPoint Presentation</vt:lpstr>
      <vt:lpstr>Reduce</vt:lpstr>
      <vt:lpstr>Compensate</vt:lpstr>
      <vt:lpstr>Essential Smart Growth Fixes for Rural Planning, Zoning, and Development Codes</vt:lpstr>
      <vt:lpstr>Community Culture and the Environment</vt:lpstr>
      <vt:lpstr>How To Keep Track? - GIS</vt:lpstr>
      <vt:lpstr>BMP Tracking &amp; Reporting</vt:lpstr>
      <vt:lpstr>PowerPoint Presentation</vt:lpstr>
      <vt:lpstr>Land Use Change Verification</vt:lpstr>
      <vt:lpstr>Observed Land Use Changes</vt:lpstr>
      <vt:lpstr>PowerPoint Presentation</vt:lpstr>
      <vt:lpstr>WV BMP Guidance Manual</vt:lpstr>
      <vt:lpstr>PowerPoint Presentation</vt:lpstr>
      <vt:lpstr>Erosion &amp; Sediment Control https://apps.dep.wv.gov/dwwm/stormwater/BMP/index.html</vt:lpstr>
      <vt:lpstr>US Geological Survey</vt:lpstr>
      <vt:lpstr>LID "Barrier Busters"  Fact Sheet Series</vt:lpstr>
      <vt:lpstr>Bay Resources</vt:lpstr>
    </vt:vector>
  </TitlesOfParts>
  <Company>West Virginia Office of Technology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Sebastian Donner</dc:creator>
  <cp:lastModifiedBy>Sebastian Donner</cp:lastModifiedBy>
  <cp:revision>46</cp:revision>
  <dcterms:created xsi:type="dcterms:W3CDTF">2015-08-30T13:09:32Z</dcterms:created>
  <dcterms:modified xsi:type="dcterms:W3CDTF">2015-09-02T11:02:41Z</dcterms:modified>
</cp:coreProperties>
</file>